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9" r:id="rId4"/>
    <p:sldId id="258" r:id="rId5"/>
    <p:sldId id="278" r:id="rId6"/>
    <p:sldId id="279" r:id="rId7"/>
    <p:sldId id="280" r:id="rId8"/>
    <p:sldId id="260" r:id="rId9"/>
    <p:sldId id="274" r:id="rId10"/>
    <p:sldId id="281" r:id="rId11"/>
    <p:sldId id="282" r:id="rId12"/>
    <p:sldId id="261" r:id="rId13"/>
    <p:sldId id="271" r:id="rId14"/>
    <p:sldId id="272" r:id="rId15"/>
    <p:sldId id="273" r:id="rId16"/>
    <p:sldId id="262" r:id="rId17"/>
    <p:sldId id="263" r:id="rId18"/>
    <p:sldId id="264" r:id="rId19"/>
    <p:sldId id="265" r:id="rId20"/>
    <p:sldId id="266" r:id="rId21"/>
    <p:sldId id="267" r:id="rId22"/>
    <p:sldId id="268" r:id="rId23"/>
    <p:sldId id="269" r:id="rId24"/>
    <p:sldId id="270" r:id="rId25"/>
  </p:sldIdLst>
  <p:sldSz cx="18288000" cy="10287000"/>
  <p:notesSz cx="6858000" cy="9144000"/>
  <p:embeddedFontLst>
    <p:embeddedFont>
      <p:font typeface="Aptos Narrow" panose="020B0004020202020204" pitchFamily="34"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Montserrat Bold" panose="00000800000000000000" charset="0"/>
      <p:regular r:id="rId35"/>
    </p:embeddedFont>
    <p:embeddedFont>
      <p:font typeface="Montserrat Medium" panose="00000600000000000000" pitchFamily="2" charset="0"/>
      <p:regular r:id="rId36"/>
      <p:italic r:id="rId37"/>
    </p:embeddedFont>
    <p:embeddedFont>
      <p:font typeface="Open Sans" panose="020B0606030504020204" pitchFamily="34" charset="0"/>
      <p:regular r:id="rId38"/>
      <p:bold r:id="rId39"/>
      <p:italic r:id="rId40"/>
      <p:boldItalic r:id="rId41"/>
    </p:embeddedFont>
    <p:embeddedFont>
      <p:font typeface="Roboto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6FE"/>
    <a:srgbClr val="101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84383" autoAdjust="0"/>
  </p:normalViewPr>
  <p:slideViewPr>
    <p:cSldViewPr>
      <p:cViewPr varScale="1">
        <p:scale>
          <a:sx n="73" d="100"/>
          <a:sy n="73" d="100"/>
        </p:scale>
        <p:origin x="54"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CAB4A-906D-478B-9D6B-92FC324DF744}" type="datetimeFigureOut">
              <a:rPr lang="fr-FR" smtClean="0"/>
              <a:t>26/01/2025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A4F0C-CCB2-4961-A993-659A2A1A5E71}" type="slidenum">
              <a:rPr lang="fr-FR" smtClean="0"/>
              <a:t>‹N°›</a:t>
            </a:fld>
            <a:endParaRPr lang="fr-FR"/>
          </a:p>
        </p:txBody>
      </p:sp>
    </p:spTree>
    <p:extLst>
      <p:ext uri="{BB962C8B-B14F-4D97-AF65-F5344CB8AC3E}">
        <p14:creationId xmlns:p14="http://schemas.microsoft.com/office/powerpoint/2010/main" val="8572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1. </a:t>
            </a:r>
            <a:r>
              <a:rPr lang="fr-FR" b="1" dirty="0" err="1"/>
              <a:t>Recall</a:t>
            </a:r>
            <a:r>
              <a:rPr lang="fr-FR" b="1" dirty="0"/>
              <a:t> (Rappel)</a:t>
            </a:r>
          </a:p>
          <a:p>
            <a:r>
              <a:rPr lang="fr-FR" dirty="0"/>
              <a:t>Le </a:t>
            </a:r>
            <a:r>
              <a:rPr lang="fr-FR" b="1" dirty="0"/>
              <a:t>rappel</a:t>
            </a:r>
            <a:r>
              <a:rPr lang="fr-FR" dirty="0"/>
              <a:t> mesure la capacité du modèle à détecter tous les cas pertinents dans les données. En d'autres termes, il s'agit de la proportion de vrais positifs parmi tous les éléments réellement pertinents.</a:t>
            </a:r>
          </a:p>
          <a:p>
            <a:r>
              <a:rPr lang="fr-FR" b="0" dirty="0"/>
              <a:t>	- </a:t>
            </a:r>
            <a:r>
              <a:rPr lang="fr-FR" b="1" dirty="0"/>
              <a:t>Formule : </a:t>
            </a:r>
            <a:r>
              <a:rPr lang="fr-FR" dirty="0" err="1"/>
              <a:t>Recall</a:t>
            </a:r>
            <a:r>
              <a:rPr lang="fr-FR" dirty="0"/>
              <a:t>=Vrais Positifs (TP) / (Vrais Positifs (TP) + Faux Négatifs (FN)) </a:t>
            </a:r>
          </a:p>
          <a:p>
            <a:r>
              <a:rPr lang="fr-FR" dirty="0"/>
              <a:t>		- ​</a:t>
            </a:r>
            <a:r>
              <a:rPr lang="fr-FR" b="1" dirty="0"/>
              <a:t>Vrais Positifs (TP)</a:t>
            </a:r>
            <a:r>
              <a:rPr lang="fr-FR" dirty="0"/>
              <a:t> : Les cas correctement identifiés comme positifs.</a:t>
            </a:r>
          </a:p>
          <a:p>
            <a:pPr>
              <a:buFont typeface="Arial" panose="020B0604020202020204" pitchFamily="34" charset="0"/>
              <a:buNone/>
            </a:pPr>
            <a:r>
              <a:rPr lang="fr-FR" b="0" dirty="0"/>
              <a:t>		-</a:t>
            </a:r>
            <a:r>
              <a:rPr lang="fr-FR" b="1" dirty="0"/>
              <a:t> Faux Négatifs (FN)</a:t>
            </a:r>
            <a:r>
              <a:rPr lang="fr-FR" dirty="0"/>
              <a:t> : Les cas positifs que le modèle a manqués.</a:t>
            </a:r>
          </a:p>
          <a:p>
            <a:r>
              <a:rPr lang="fr-FR" b="1" dirty="0"/>
              <a:t>Exemple</a:t>
            </a:r>
            <a:r>
              <a:rPr lang="fr-FR" dirty="0"/>
              <a:t> : Si un modèle doit détecter des chats dans des images et qu'il en trouve 8 sur 10, le rappel est de 80%</a:t>
            </a:r>
          </a:p>
          <a:p>
            <a:endParaRPr lang="fr-FR" dirty="0"/>
          </a:p>
          <a:p>
            <a:r>
              <a:rPr lang="fr-FR" b="1" dirty="0"/>
              <a:t>2. </a:t>
            </a:r>
            <a:r>
              <a:rPr lang="fr-FR" b="1" dirty="0" err="1"/>
              <a:t>Precision</a:t>
            </a:r>
            <a:r>
              <a:rPr lang="fr-FR" b="1" dirty="0"/>
              <a:t> (Précision)</a:t>
            </a:r>
          </a:p>
          <a:p>
            <a:r>
              <a:rPr lang="fr-FR" dirty="0"/>
              <a:t>La </a:t>
            </a:r>
            <a:r>
              <a:rPr lang="fr-FR" b="1" dirty="0"/>
              <a:t>précision</a:t>
            </a:r>
            <a:r>
              <a:rPr lang="fr-FR" dirty="0"/>
              <a:t> mesure la proportion de prédictions positives correctes faites par le modèle. Autrement dit, elle évalue combien parmi les éléments prédits comme positifs sont réellement positifs.</a:t>
            </a:r>
          </a:p>
          <a:p>
            <a:r>
              <a:rPr lang="fr-FR" b="1" dirty="0"/>
              <a:t>	</a:t>
            </a:r>
            <a:r>
              <a:rPr lang="fr-FR" b="0" dirty="0"/>
              <a:t>- </a:t>
            </a:r>
            <a:r>
              <a:rPr lang="fr-FR" b="1" dirty="0"/>
              <a:t>Formule :</a:t>
            </a:r>
            <a:r>
              <a:rPr lang="fr-FR" b="0" dirty="0"/>
              <a:t> </a:t>
            </a:r>
            <a:r>
              <a:rPr lang="fr-FR" b="0" dirty="0" err="1"/>
              <a:t>P</a:t>
            </a:r>
            <a:r>
              <a:rPr lang="fr-FR" dirty="0" err="1"/>
              <a:t>recision</a:t>
            </a:r>
            <a:r>
              <a:rPr lang="fr-FR" dirty="0"/>
              <a:t>=Vrais Positifs (TP) / (Vrais Positifs (TP)+Faux Positifs (FP))</a:t>
            </a:r>
          </a:p>
          <a:p>
            <a:r>
              <a:rPr lang="fr-FR" b="1" dirty="0"/>
              <a:t>	</a:t>
            </a:r>
            <a:r>
              <a:rPr lang="fr-FR" b="0" dirty="0"/>
              <a:t>- </a:t>
            </a:r>
            <a:r>
              <a:rPr lang="fr-FR" b="1" dirty="0"/>
              <a:t>Faux Positifs (FP)</a:t>
            </a:r>
            <a:r>
              <a:rPr lang="fr-FR" dirty="0"/>
              <a:t> : Les cas incorrectement identifiés comme positifs.</a:t>
            </a:r>
          </a:p>
          <a:p>
            <a:r>
              <a:rPr lang="fr-FR" b="1" dirty="0"/>
              <a:t>Exemple</a:t>
            </a:r>
            <a:r>
              <a:rPr lang="fr-FR" dirty="0"/>
              <a:t> : Si le modèle prédit 10 chats, mais que 7 sont réellement des chats, la précision est de 70%70\%70%.</a:t>
            </a:r>
          </a:p>
          <a:p>
            <a:endParaRPr lang="fr-FR" dirty="0"/>
          </a:p>
          <a:p>
            <a:r>
              <a:rPr lang="fr-FR" b="1" dirty="0"/>
              <a:t>3. </a:t>
            </a:r>
            <a:r>
              <a:rPr lang="fr-FR" b="1" dirty="0" err="1"/>
              <a:t>Hmean</a:t>
            </a:r>
            <a:r>
              <a:rPr lang="fr-FR" b="1" dirty="0"/>
              <a:t> (</a:t>
            </a:r>
            <a:r>
              <a:rPr lang="fr-FR" b="1" dirty="0" err="1"/>
              <a:t>Harmonic</a:t>
            </a:r>
            <a:r>
              <a:rPr lang="fr-FR" b="1" dirty="0"/>
              <a:t> </a:t>
            </a:r>
            <a:r>
              <a:rPr lang="fr-FR" b="1" dirty="0" err="1"/>
              <a:t>Mean</a:t>
            </a:r>
            <a:r>
              <a:rPr lang="fr-FR" b="1" dirty="0"/>
              <a:t>)</a:t>
            </a:r>
          </a:p>
          <a:p>
            <a:r>
              <a:rPr lang="fr-FR" dirty="0"/>
              <a:t>La </a:t>
            </a:r>
            <a:r>
              <a:rPr lang="fr-FR" b="1" dirty="0"/>
              <a:t>moyenne harmonique</a:t>
            </a:r>
            <a:r>
              <a:rPr lang="fr-FR" dirty="0"/>
              <a:t> combine la précision et le rappel en une seule métrique pour équilibrer ces deux aspects. Elle est particulièrement utile lorsque l'on veut tenir compte à la fois de la capacité à trouver tous les cas pertinents (rappel) et de la précision des prédictions.</a:t>
            </a:r>
          </a:p>
          <a:p>
            <a:r>
              <a:rPr lang="fr-FR" b="1" dirty="0"/>
              <a:t>	</a:t>
            </a:r>
            <a:r>
              <a:rPr lang="fr-FR" b="0" dirty="0"/>
              <a:t>- </a:t>
            </a:r>
            <a:r>
              <a:rPr lang="fr-FR" b="1" dirty="0"/>
              <a:t>Formule : </a:t>
            </a:r>
            <a:r>
              <a:rPr lang="fr-FR" dirty="0" err="1"/>
              <a:t>Hmean</a:t>
            </a:r>
            <a:r>
              <a:rPr lang="fr-FR" dirty="0"/>
              <a:t>=(2×Precision×Recall) / (</a:t>
            </a:r>
            <a:r>
              <a:rPr lang="fr-FR" dirty="0" err="1"/>
              <a:t>Precision+Recall</a:t>
            </a:r>
            <a:r>
              <a:rPr lang="fr-FR" dirty="0"/>
              <a:t>) </a:t>
            </a:r>
          </a:p>
          <a:p>
            <a:r>
              <a:rPr lang="fr-FR" dirty="0"/>
              <a:t>- ​</a:t>
            </a:r>
            <a:r>
              <a:rPr lang="fr-FR" b="1" dirty="0"/>
              <a:t>Propriétés :</a:t>
            </a:r>
            <a:endParaRPr lang="fr-FR" dirty="0"/>
          </a:p>
          <a:p>
            <a:pPr>
              <a:buFont typeface="Arial" panose="020B0604020202020204" pitchFamily="34" charset="0"/>
              <a:buNone/>
            </a:pPr>
            <a:r>
              <a:rPr lang="fr-FR" dirty="0"/>
              <a:t>	- Si le rappel est élevé mais la précision faible (ou inversement), la </a:t>
            </a:r>
            <a:r>
              <a:rPr lang="fr-FR" dirty="0" err="1"/>
              <a:t>HmeanHmeanHmean</a:t>
            </a:r>
            <a:r>
              <a:rPr lang="fr-FR" dirty="0"/>
              <a:t> sera plus proche de la plus petite valeur entre les deux.</a:t>
            </a:r>
          </a:p>
          <a:p>
            <a:pPr>
              <a:buFont typeface="Arial" panose="020B0604020202020204" pitchFamily="34" charset="0"/>
              <a:buNone/>
            </a:pPr>
            <a:r>
              <a:rPr lang="fr-FR" dirty="0"/>
              <a:t>	- La </a:t>
            </a:r>
            <a:r>
              <a:rPr lang="fr-FR" dirty="0" err="1"/>
              <a:t>HmeanHmeanHmean</a:t>
            </a:r>
            <a:r>
              <a:rPr lang="fr-FR" dirty="0"/>
              <a:t> est souvent utilisée dans des tâches comme la détection d'objets ou la reconnaissance de texte pour évaluer un équilibre entre les faux positifs et les faux négatifs.</a:t>
            </a:r>
          </a:p>
          <a:p>
            <a:r>
              <a:rPr lang="fr-FR" b="1" dirty="0"/>
              <a:t>Exemple</a:t>
            </a:r>
            <a:r>
              <a:rPr lang="fr-FR" dirty="0"/>
              <a:t> : Si le rappel est de 80%80\%80% et la précision de 70%70\%70%, la </a:t>
            </a:r>
            <a:r>
              <a:rPr lang="fr-FR" dirty="0" err="1"/>
              <a:t>HmeanHmeanHmean</a:t>
            </a:r>
            <a:r>
              <a:rPr lang="fr-FR" dirty="0"/>
              <a:t> est d'environ 74%74\%74%.</a:t>
            </a:r>
          </a:p>
          <a:p>
            <a:endParaRPr lang="fr-FR" dirty="0"/>
          </a:p>
          <a:p>
            <a:r>
              <a:rPr lang="fr-FR" b="1" dirty="0"/>
              <a:t>Analyse des résultats :</a:t>
            </a:r>
          </a:p>
          <a:p>
            <a:r>
              <a:rPr lang="fr-FR" b="1" dirty="0"/>
              <a:t>1. </a:t>
            </a:r>
            <a:r>
              <a:rPr lang="fr-FR" b="1" dirty="0" err="1"/>
              <a:t>Recall</a:t>
            </a:r>
            <a:r>
              <a:rPr lang="fr-FR" b="1" dirty="0"/>
              <a:t> :</a:t>
            </a:r>
          </a:p>
          <a:p>
            <a:pPr>
              <a:buFont typeface="Arial" panose="020B0604020202020204" pitchFamily="34" charset="0"/>
              <a:buNone/>
            </a:pPr>
            <a:r>
              <a:rPr lang="fr-FR" b="1" dirty="0"/>
              <a:t>- ResNet-18 (97,47%) : </a:t>
            </a:r>
            <a:r>
              <a:rPr lang="fr-FR" dirty="0"/>
              <a:t>Ce modèle a un très bon rappel, indiquant qu'il détecte la majorité des cas pertinents (les tumeurs cérébrales dans ce cas).</a:t>
            </a:r>
          </a:p>
          <a:p>
            <a:pPr>
              <a:buFont typeface="Arial" panose="020B0604020202020204" pitchFamily="34" charset="0"/>
              <a:buNone/>
            </a:pPr>
            <a:r>
              <a:rPr lang="fr-FR" b="1" dirty="0"/>
              <a:t>- MobileNet-v2 (97,15%) : </a:t>
            </a:r>
            <a:r>
              <a:rPr lang="fr-FR" dirty="0"/>
              <a:t>Légèrement inférieur à ResNet-18, ce qui signifie qu'il rate un peu plus de cas pertinents.</a:t>
            </a:r>
          </a:p>
          <a:p>
            <a:pPr>
              <a:buFont typeface="Arial" panose="020B0604020202020204" pitchFamily="34" charset="0"/>
              <a:buNone/>
            </a:pPr>
            <a:r>
              <a:rPr lang="fr-FR" b="1" dirty="0"/>
              <a:t>- Mine (98,89%) : </a:t>
            </a:r>
            <a:r>
              <a:rPr lang="fr-FR" dirty="0"/>
              <a:t>Votre modèle (Mine) surpasse les deux autres en termes de rappel, détectant presque tous les cas pertinents. Cela montre une très bonne capacité à minimiser les </a:t>
            </a:r>
            <a:r>
              <a:rPr lang="fr-FR" b="1" dirty="0"/>
              <a:t>faux négatifs</a:t>
            </a:r>
            <a:r>
              <a:rPr lang="fr-FR" dirty="0"/>
              <a:t>.</a:t>
            </a:r>
          </a:p>
          <a:p>
            <a:r>
              <a:rPr lang="fr-FR" b="1" dirty="0"/>
              <a:t>2. </a:t>
            </a:r>
            <a:r>
              <a:rPr lang="fr-FR" b="1" dirty="0" err="1"/>
              <a:t>Precision</a:t>
            </a:r>
            <a:r>
              <a:rPr lang="fr-FR" b="1" dirty="0"/>
              <a:t> :</a:t>
            </a:r>
          </a:p>
          <a:p>
            <a:pPr>
              <a:buFont typeface="Arial" panose="020B0604020202020204" pitchFamily="34" charset="0"/>
              <a:buNone/>
            </a:pPr>
            <a:r>
              <a:rPr lang="fr-FR" b="1" dirty="0"/>
              <a:t>- ResNet-18 (97,44%) : </a:t>
            </a:r>
            <a:r>
              <a:rPr lang="fr-FR" dirty="0"/>
              <a:t>Ce modèle a une bonne précision, indiquant que la majorité des prédictions positives sont correctes.</a:t>
            </a:r>
          </a:p>
          <a:p>
            <a:pPr>
              <a:buFont typeface="Arial" panose="020B0604020202020204" pitchFamily="34" charset="0"/>
              <a:buNone/>
            </a:pPr>
            <a:r>
              <a:rPr lang="fr-FR" b="1" dirty="0"/>
              <a:t>- MobileNet-v2 (97,65%) : </a:t>
            </a:r>
            <a:r>
              <a:rPr lang="fr-FR" dirty="0"/>
              <a:t>MobileNet-v2 a une précision légèrement supérieure à ResNet-18, ce qui signifie qu'il est un peu meilleur pour éviter les </a:t>
            </a:r>
            <a:r>
              <a:rPr lang="fr-FR" b="1" dirty="0"/>
              <a:t>faux positifs</a:t>
            </a:r>
            <a:r>
              <a:rPr lang="fr-FR" dirty="0"/>
              <a:t>.</a:t>
            </a:r>
          </a:p>
          <a:p>
            <a:pPr>
              <a:buFont typeface="Arial" panose="020B0604020202020204" pitchFamily="34" charset="0"/>
              <a:buNone/>
            </a:pPr>
            <a:r>
              <a:rPr lang="fr-FR" b="1" dirty="0"/>
              <a:t>- Mine (98,86%) : </a:t>
            </a:r>
            <a:r>
              <a:rPr lang="fr-FR" dirty="0"/>
              <a:t>Votre modèle (Mine) montre une excellente précision, surpassant de loin les deux autres. Cela signifie que vos prédictions positives sont très fiables.</a:t>
            </a:r>
          </a:p>
          <a:p>
            <a:r>
              <a:rPr lang="fr-FR" b="1" dirty="0"/>
              <a:t>3. </a:t>
            </a:r>
            <a:r>
              <a:rPr lang="fr-FR" b="1" dirty="0" err="1"/>
              <a:t>Hmean</a:t>
            </a:r>
            <a:r>
              <a:rPr lang="fr-FR" b="1" dirty="0"/>
              <a:t> (</a:t>
            </a:r>
            <a:r>
              <a:rPr lang="fr-FR" b="1" dirty="0" err="1"/>
              <a:t>Harmonic</a:t>
            </a:r>
            <a:r>
              <a:rPr lang="fr-FR" b="1" dirty="0"/>
              <a:t> </a:t>
            </a:r>
            <a:r>
              <a:rPr lang="fr-FR" b="1" dirty="0" err="1"/>
              <a:t>Mean</a:t>
            </a:r>
            <a:r>
              <a:rPr lang="fr-FR" b="1" dirty="0"/>
              <a:t>) :</a:t>
            </a:r>
          </a:p>
          <a:p>
            <a:pPr>
              <a:buFont typeface="Arial" panose="020B0604020202020204" pitchFamily="34" charset="0"/>
              <a:buNone/>
            </a:pPr>
            <a:r>
              <a:rPr lang="fr-FR" b="1" dirty="0"/>
              <a:t>- ResNet-18 (97,46%) : </a:t>
            </a:r>
            <a:r>
              <a:rPr lang="fr-FR" dirty="0"/>
              <a:t>La moyenne harmonique indique un bon équilibre entre précision et rappel pour ResNet-18.</a:t>
            </a:r>
          </a:p>
          <a:p>
            <a:pPr>
              <a:buFont typeface="Arial" panose="020B0604020202020204" pitchFamily="34" charset="0"/>
              <a:buNone/>
            </a:pPr>
            <a:r>
              <a:rPr lang="fr-FR" b="1" dirty="0"/>
              <a:t>- MobileNet-v2 (97,39%) : </a:t>
            </a:r>
            <a:r>
              <a:rPr lang="fr-FR" dirty="0"/>
              <a:t>MobileNet-v2 est très proche de ResNet-18, mais légèrement moins performant en termes d'équilibre entre précision et rappel.</a:t>
            </a:r>
          </a:p>
          <a:p>
            <a:pPr>
              <a:buFont typeface="Arial" panose="020B0604020202020204" pitchFamily="34" charset="0"/>
              <a:buNone/>
            </a:pPr>
            <a:r>
              <a:rPr lang="fr-FR" b="1" dirty="0"/>
              <a:t>- Mine (98,88%) : </a:t>
            </a:r>
            <a:r>
              <a:rPr lang="fr-FR" dirty="0"/>
              <a:t>Votre modèle (Mine) est clairement supérieur, atteignant presque 99% pour l'</a:t>
            </a:r>
            <a:r>
              <a:rPr lang="fr-FR" dirty="0" err="1"/>
              <a:t>Hmean</a:t>
            </a:r>
            <a:r>
              <a:rPr lang="fr-FR" dirty="0"/>
              <a:t>. Cela montre qu'il excelle non seulement dans le rappel et la précision, mais aussi dans leur équilibre global.</a:t>
            </a:r>
          </a:p>
          <a:p>
            <a:endParaRPr lang="fr-FR" dirty="0"/>
          </a:p>
        </p:txBody>
      </p:sp>
      <p:sp>
        <p:nvSpPr>
          <p:cNvPr id="4" name="Espace réservé du numéro de diapositive 3"/>
          <p:cNvSpPr>
            <a:spLocks noGrp="1"/>
          </p:cNvSpPr>
          <p:nvPr>
            <p:ph type="sldNum" sz="quarter" idx="5"/>
          </p:nvPr>
        </p:nvSpPr>
        <p:spPr/>
        <p:txBody>
          <a:bodyPr/>
          <a:lstStyle/>
          <a:p>
            <a:fld id="{DDFA4F0C-CCB2-4961-A993-659A2A1A5E71}" type="slidenum">
              <a:rPr lang="fr-FR" smtClean="0"/>
              <a:t>8</a:t>
            </a:fld>
            <a:endParaRPr lang="fr-FR"/>
          </a:p>
        </p:txBody>
      </p:sp>
    </p:spTree>
    <p:extLst>
      <p:ext uri="{BB962C8B-B14F-4D97-AF65-F5344CB8AC3E}">
        <p14:creationId xmlns:p14="http://schemas.microsoft.com/office/powerpoint/2010/main" val="3579424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6" Type="http://schemas.openxmlformats.org/officeDocument/2006/relationships/image" Target="../media/image45.png"/><Relationship Id="rId21" Type="http://schemas.openxmlformats.org/officeDocument/2006/relationships/image" Target="../media/image40.svg"/><Relationship Id="rId42" Type="http://schemas.openxmlformats.org/officeDocument/2006/relationships/image" Target="../media/image61.png"/><Relationship Id="rId47" Type="http://schemas.openxmlformats.org/officeDocument/2006/relationships/image" Target="../media/image66.svg"/><Relationship Id="rId63" Type="http://schemas.openxmlformats.org/officeDocument/2006/relationships/image" Target="../media/image82.svg"/><Relationship Id="rId68" Type="http://schemas.openxmlformats.org/officeDocument/2006/relationships/image" Target="../media/image87.png"/><Relationship Id="rId84" Type="http://schemas.openxmlformats.org/officeDocument/2006/relationships/image" Target="../media/image103.png"/><Relationship Id="rId89" Type="http://schemas.openxmlformats.org/officeDocument/2006/relationships/image" Target="../media/image108.svg"/><Relationship Id="rId16" Type="http://schemas.openxmlformats.org/officeDocument/2006/relationships/image" Target="../media/image35.png"/><Relationship Id="rId107" Type="http://schemas.openxmlformats.org/officeDocument/2006/relationships/image" Target="../media/image126.svg"/><Relationship Id="rId11" Type="http://schemas.openxmlformats.org/officeDocument/2006/relationships/image" Target="../media/image30.svg"/><Relationship Id="rId32" Type="http://schemas.openxmlformats.org/officeDocument/2006/relationships/image" Target="../media/image51.png"/><Relationship Id="rId37" Type="http://schemas.openxmlformats.org/officeDocument/2006/relationships/image" Target="../media/image56.svg"/><Relationship Id="rId53" Type="http://schemas.openxmlformats.org/officeDocument/2006/relationships/image" Target="../media/image72.svg"/><Relationship Id="rId58" Type="http://schemas.openxmlformats.org/officeDocument/2006/relationships/image" Target="../media/image77.png"/><Relationship Id="rId74" Type="http://schemas.openxmlformats.org/officeDocument/2006/relationships/image" Target="../media/image93.png"/><Relationship Id="rId79" Type="http://schemas.openxmlformats.org/officeDocument/2006/relationships/image" Target="../media/image98.svg"/><Relationship Id="rId102" Type="http://schemas.openxmlformats.org/officeDocument/2006/relationships/image" Target="../media/image121.png"/><Relationship Id="rId5" Type="http://schemas.openxmlformats.org/officeDocument/2006/relationships/image" Target="../media/image24.svg"/><Relationship Id="rId90" Type="http://schemas.openxmlformats.org/officeDocument/2006/relationships/image" Target="../media/image109.png"/><Relationship Id="rId95" Type="http://schemas.openxmlformats.org/officeDocument/2006/relationships/image" Target="../media/image114.svg"/><Relationship Id="rId22" Type="http://schemas.openxmlformats.org/officeDocument/2006/relationships/image" Target="../media/image41.png"/><Relationship Id="rId27" Type="http://schemas.openxmlformats.org/officeDocument/2006/relationships/image" Target="../media/image46.svg"/><Relationship Id="rId43" Type="http://schemas.openxmlformats.org/officeDocument/2006/relationships/image" Target="../media/image62.svg"/><Relationship Id="rId48" Type="http://schemas.openxmlformats.org/officeDocument/2006/relationships/image" Target="../media/image67.png"/><Relationship Id="rId64" Type="http://schemas.openxmlformats.org/officeDocument/2006/relationships/image" Target="../media/image83.png"/><Relationship Id="rId69" Type="http://schemas.openxmlformats.org/officeDocument/2006/relationships/image" Target="../media/image88.svg"/><Relationship Id="rId80" Type="http://schemas.openxmlformats.org/officeDocument/2006/relationships/image" Target="../media/image99.png"/><Relationship Id="rId85" Type="http://schemas.openxmlformats.org/officeDocument/2006/relationships/image" Target="../media/image104.svg"/><Relationship Id="rId12" Type="http://schemas.openxmlformats.org/officeDocument/2006/relationships/image" Target="../media/image31.png"/><Relationship Id="rId17" Type="http://schemas.openxmlformats.org/officeDocument/2006/relationships/image" Target="../media/image36.svg"/><Relationship Id="rId33" Type="http://schemas.openxmlformats.org/officeDocument/2006/relationships/image" Target="../media/image52.svg"/><Relationship Id="rId38" Type="http://schemas.openxmlformats.org/officeDocument/2006/relationships/image" Target="../media/image57.png"/><Relationship Id="rId59" Type="http://schemas.openxmlformats.org/officeDocument/2006/relationships/image" Target="../media/image78.svg"/><Relationship Id="rId103" Type="http://schemas.openxmlformats.org/officeDocument/2006/relationships/image" Target="../media/image122.svg"/><Relationship Id="rId20" Type="http://schemas.openxmlformats.org/officeDocument/2006/relationships/image" Target="../media/image39.png"/><Relationship Id="rId41" Type="http://schemas.openxmlformats.org/officeDocument/2006/relationships/image" Target="../media/image60.svg"/><Relationship Id="rId54" Type="http://schemas.openxmlformats.org/officeDocument/2006/relationships/image" Target="../media/image73.png"/><Relationship Id="rId62" Type="http://schemas.openxmlformats.org/officeDocument/2006/relationships/image" Target="../media/image81.png"/><Relationship Id="rId70" Type="http://schemas.openxmlformats.org/officeDocument/2006/relationships/image" Target="../media/image89.png"/><Relationship Id="rId75" Type="http://schemas.openxmlformats.org/officeDocument/2006/relationships/image" Target="../media/image94.svg"/><Relationship Id="rId83" Type="http://schemas.openxmlformats.org/officeDocument/2006/relationships/image" Target="../media/image102.svg"/><Relationship Id="rId88" Type="http://schemas.openxmlformats.org/officeDocument/2006/relationships/image" Target="../media/image107.png"/><Relationship Id="rId91" Type="http://schemas.openxmlformats.org/officeDocument/2006/relationships/image" Target="../media/image110.svg"/><Relationship Id="rId96"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25.png"/><Relationship Id="rId15" Type="http://schemas.openxmlformats.org/officeDocument/2006/relationships/image" Target="../media/image34.svg"/><Relationship Id="rId23" Type="http://schemas.openxmlformats.org/officeDocument/2006/relationships/image" Target="../media/image42.sv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68.svg"/><Relationship Id="rId57" Type="http://schemas.openxmlformats.org/officeDocument/2006/relationships/image" Target="../media/image76.svg"/><Relationship Id="rId106" Type="http://schemas.openxmlformats.org/officeDocument/2006/relationships/image" Target="../media/image125.png"/><Relationship Id="rId10" Type="http://schemas.openxmlformats.org/officeDocument/2006/relationships/image" Target="../media/image29.png"/><Relationship Id="rId31" Type="http://schemas.openxmlformats.org/officeDocument/2006/relationships/image" Target="../media/image50.svg"/><Relationship Id="rId44" Type="http://schemas.openxmlformats.org/officeDocument/2006/relationships/image" Target="../media/image63.png"/><Relationship Id="rId52" Type="http://schemas.openxmlformats.org/officeDocument/2006/relationships/image" Target="../media/image71.png"/><Relationship Id="rId60" Type="http://schemas.openxmlformats.org/officeDocument/2006/relationships/image" Target="../media/image79.png"/><Relationship Id="rId65" Type="http://schemas.openxmlformats.org/officeDocument/2006/relationships/image" Target="../media/image84.svg"/><Relationship Id="rId73" Type="http://schemas.openxmlformats.org/officeDocument/2006/relationships/image" Target="../media/image92.svg"/><Relationship Id="rId78" Type="http://schemas.openxmlformats.org/officeDocument/2006/relationships/image" Target="../media/image97.png"/><Relationship Id="rId81" Type="http://schemas.openxmlformats.org/officeDocument/2006/relationships/image" Target="../media/image100.svg"/><Relationship Id="rId86" Type="http://schemas.openxmlformats.org/officeDocument/2006/relationships/image" Target="../media/image105.png"/><Relationship Id="rId94" Type="http://schemas.openxmlformats.org/officeDocument/2006/relationships/image" Target="../media/image113.png"/><Relationship Id="rId99" Type="http://schemas.openxmlformats.org/officeDocument/2006/relationships/image" Target="../media/image118.svg"/><Relationship Id="rId101" Type="http://schemas.openxmlformats.org/officeDocument/2006/relationships/image" Target="../media/image120.svg"/><Relationship Id="rId4" Type="http://schemas.openxmlformats.org/officeDocument/2006/relationships/image" Target="../media/image23.png"/><Relationship Id="rId9" Type="http://schemas.openxmlformats.org/officeDocument/2006/relationships/image" Target="../media/image28.svg"/><Relationship Id="rId13" Type="http://schemas.openxmlformats.org/officeDocument/2006/relationships/image" Target="../media/image32.svg"/><Relationship Id="rId18" Type="http://schemas.openxmlformats.org/officeDocument/2006/relationships/image" Target="../media/image37.png"/><Relationship Id="rId39" Type="http://schemas.openxmlformats.org/officeDocument/2006/relationships/image" Target="../media/image58.svg"/><Relationship Id="rId34" Type="http://schemas.openxmlformats.org/officeDocument/2006/relationships/image" Target="../media/image53.png"/><Relationship Id="rId50" Type="http://schemas.openxmlformats.org/officeDocument/2006/relationships/image" Target="../media/image69.png"/><Relationship Id="rId55" Type="http://schemas.openxmlformats.org/officeDocument/2006/relationships/image" Target="../media/image74.svg"/><Relationship Id="rId76" Type="http://schemas.openxmlformats.org/officeDocument/2006/relationships/image" Target="../media/image95.png"/><Relationship Id="rId97" Type="http://schemas.openxmlformats.org/officeDocument/2006/relationships/image" Target="../media/image116.svg"/><Relationship Id="rId104" Type="http://schemas.openxmlformats.org/officeDocument/2006/relationships/image" Target="../media/image123.png"/><Relationship Id="rId7" Type="http://schemas.openxmlformats.org/officeDocument/2006/relationships/image" Target="../media/image26.svg"/><Relationship Id="rId71" Type="http://schemas.openxmlformats.org/officeDocument/2006/relationships/image" Target="../media/image90.svg"/><Relationship Id="rId92" Type="http://schemas.openxmlformats.org/officeDocument/2006/relationships/image" Target="../media/image111.png"/><Relationship Id="rId2" Type="http://schemas.openxmlformats.org/officeDocument/2006/relationships/image" Target="../media/image21.png"/><Relationship Id="rId29" Type="http://schemas.openxmlformats.org/officeDocument/2006/relationships/image" Target="../media/image48.svg"/><Relationship Id="rId24" Type="http://schemas.openxmlformats.org/officeDocument/2006/relationships/image" Target="../media/image43.png"/><Relationship Id="rId40" Type="http://schemas.openxmlformats.org/officeDocument/2006/relationships/image" Target="../media/image59.png"/><Relationship Id="rId45" Type="http://schemas.openxmlformats.org/officeDocument/2006/relationships/image" Target="../media/image64.svg"/><Relationship Id="rId66" Type="http://schemas.openxmlformats.org/officeDocument/2006/relationships/image" Target="../media/image85.png"/><Relationship Id="rId87" Type="http://schemas.openxmlformats.org/officeDocument/2006/relationships/image" Target="../media/image106.svg"/><Relationship Id="rId61" Type="http://schemas.openxmlformats.org/officeDocument/2006/relationships/image" Target="../media/image80.svg"/><Relationship Id="rId82" Type="http://schemas.openxmlformats.org/officeDocument/2006/relationships/image" Target="../media/image101.png"/><Relationship Id="rId19" Type="http://schemas.openxmlformats.org/officeDocument/2006/relationships/image" Target="../media/image38.svg"/><Relationship Id="rId14" Type="http://schemas.openxmlformats.org/officeDocument/2006/relationships/image" Target="../media/image33.png"/><Relationship Id="rId30" Type="http://schemas.openxmlformats.org/officeDocument/2006/relationships/image" Target="../media/image49.png"/><Relationship Id="rId35" Type="http://schemas.openxmlformats.org/officeDocument/2006/relationships/image" Target="../media/image54.svg"/><Relationship Id="rId56" Type="http://schemas.openxmlformats.org/officeDocument/2006/relationships/image" Target="../media/image75.png"/><Relationship Id="rId77" Type="http://schemas.openxmlformats.org/officeDocument/2006/relationships/image" Target="../media/image96.svg"/><Relationship Id="rId100" Type="http://schemas.openxmlformats.org/officeDocument/2006/relationships/image" Target="../media/image119.png"/><Relationship Id="rId105" Type="http://schemas.openxmlformats.org/officeDocument/2006/relationships/image" Target="../media/image124.svg"/><Relationship Id="rId8" Type="http://schemas.openxmlformats.org/officeDocument/2006/relationships/image" Target="../media/image27.png"/><Relationship Id="rId51" Type="http://schemas.openxmlformats.org/officeDocument/2006/relationships/image" Target="../media/image70.svg"/><Relationship Id="rId72" Type="http://schemas.openxmlformats.org/officeDocument/2006/relationships/image" Target="../media/image91.png"/><Relationship Id="rId93" Type="http://schemas.openxmlformats.org/officeDocument/2006/relationships/image" Target="../media/image112.svg"/><Relationship Id="rId98" Type="http://schemas.openxmlformats.org/officeDocument/2006/relationships/image" Target="../media/image117.png"/><Relationship Id="rId3" Type="http://schemas.openxmlformats.org/officeDocument/2006/relationships/image" Target="../media/image22.svg"/><Relationship Id="rId25" Type="http://schemas.openxmlformats.org/officeDocument/2006/relationships/image" Target="../media/image44.svg"/><Relationship Id="rId46" Type="http://schemas.openxmlformats.org/officeDocument/2006/relationships/image" Target="../media/image65.png"/><Relationship Id="rId67" Type="http://schemas.openxmlformats.org/officeDocument/2006/relationships/image" Target="../media/image86.svg"/></Relationships>
</file>

<file path=ppt/slides/_rels/slide16.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18.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slides/_rels/slide1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svg"/><Relationship Id="rId7" Type="http://schemas.openxmlformats.org/officeDocument/2006/relationships/image" Target="../media/image146.sv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143.png"/><Relationship Id="rId9" Type="http://schemas.openxmlformats.org/officeDocument/2006/relationships/image" Target="../media/image148.sv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ar5iv.labs.arxiv.org/html/2408.00636" TargetMode="External"/><Relationship Id="rId4" Type="http://schemas.openxmlformats.org/officeDocument/2006/relationships/hyperlink" Target="https://github.com/HalemoGPA/BrainMRI-Tumor-Classifier-Pytorch"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4.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2.jpeg"/><Relationship Id="rId4" Type="http://schemas.openxmlformats.org/officeDocument/2006/relationships/image" Target="../media/image151.jpe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hyperlink" Target="https://www.kaggle.com/datasets/masoudnickparvar/brain-tumor-mri-datas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7131" y="3244900"/>
            <a:ext cx="13248718" cy="5215851"/>
          </a:xfrm>
          <a:prstGeom prst="rect">
            <a:avLst/>
          </a:prstGeom>
        </p:spPr>
        <p:txBody>
          <a:bodyPr lIns="0" tIns="0" rIns="0" bIns="0" rtlCol="0" anchor="t">
            <a:spAutoFit/>
          </a:bodyPr>
          <a:lstStyle/>
          <a:p>
            <a:pPr algn="l">
              <a:lnSpc>
                <a:spcPts val="13868"/>
              </a:lnSpc>
              <a:spcBef>
                <a:spcPct val="0"/>
              </a:spcBef>
            </a:pPr>
            <a:r>
              <a:rPr lang="en-US" sz="9905" b="1" dirty="0">
                <a:solidFill>
                  <a:srgbClr val="000000"/>
                </a:solidFill>
                <a:latin typeface="Montserrat Bold"/>
                <a:ea typeface="Montserrat Bold"/>
                <a:cs typeface="Montserrat Bold"/>
                <a:sym typeface="Montserrat Bold"/>
              </a:rPr>
              <a:t>Brain tumor detection on MRI using a CNN</a:t>
            </a:r>
          </a:p>
        </p:txBody>
      </p:sp>
      <p:grpSp>
        <p:nvGrpSpPr>
          <p:cNvPr id="3" name="Group 3"/>
          <p:cNvGrpSpPr/>
          <p:nvPr/>
        </p:nvGrpSpPr>
        <p:grpSpPr>
          <a:xfrm>
            <a:off x="10463626" y="-4424089"/>
            <a:ext cx="12837786" cy="13670333"/>
            <a:chOff x="0" y="0"/>
            <a:chExt cx="17117048" cy="18227110"/>
          </a:xfrm>
        </p:grpSpPr>
        <p:sp>
          <p:nvSpPr>
            <p:cNvPr id="4" name="Freeform 4"/>
            <p:cNvSpPr/>
            <p:nvPr/>
          </p:nvSpPr>
          <p:spPr>
            <a:xfrm rot="-1898322">
              <a:off x="3211446" y="2196829"/>
              <a:ext cx="11698904" cy="11728225"/>
            </a:xfrm>
            <a:custGeom>
              <a:avLst/>
              <a:gdLst/>
              <a:ahLst/>
              <a:cxnLst/>
              <a:rect l="l" t="t" r="r" b="b"/>
              <a:pathLst>
                <a:path w="11698904" h="11728225">
                  <a:moveTo>
                    <a:pt x="0" y="0"/>
                  </a:moveTo>
                  <a:lnTo>
                    <a:pt x="11698905" y="0"/>
                  </a:lnTo>
                  <a:lnTo>
                    <a:pt x="11698905" y="11728224"/>
                  </a:lnTo>
                  <a:lnTo>
                    <a:pt x="0" y="11728224"/>
                  </a:lnTo>
                  <a:lnTo>
                    <a:pt x="0" y="0"/>
                  </a:lnTo>
                  <a:close/>
                </a:path>
              </a:pathLst>
            </a:custGeom>
            <a:blipFill>
              <a:blip r:embed="rId2"/>
              <a:stretch>
                <a:fillRect/>
              </a:stretch>
            </a:blipFill>
          </p:spPr>
          <p:txBody>
            <a:bodyPr/>
            <a:lstStyle/>
            <a:p>
              <a:endParaRPr lang="fr-FR"/>
            </a:p>
          </p:txBody>
        </p:sp>
        <p:grpSp>
          <p:nvGrpSpPr>
            <p:cNvPr id="5" name="Group 5"/>
            <p:cNvGrpSpPr/>
            <p:nvPr/>
          </p:nvGrpSpPr>
          <p:grpSpPr>
            <a:xfrm>
              <a:off x="0" y="8060941"/>
              <a:ext cx="1004748" cy="100474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53446" y="16121882"/>
              <a:ext cx="2105228" cy="21052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sp>
        <p:nvSpPr>
          <p:cNvPr id="11" name="Freeform 11"/>
          <p:cNvSpPr/>
          <p:nvPr/>
        </p:nvSpPr>
        <p:spPr>
          <a:xfrm>
            <a:off x="1367131" y="8746486"/>
            <a:ext cx="1563120" cy="1257823"/>
          </a:xfrm>
          <a:custGeom>
            <a:avLst/>
            <a:gdLst/>
            <a:ahLst/>
            <a:cxnLst/>
            <a:rect l="l" t="t" r="r" b="b"/>
            <a:pathLst>
              <a:path w="1563120" h="1257823">
                <a:moveTo>
                  <a:pt x="0" y="0"/>
                </a:moveTo>
                <a:lnTo>
                  <a:pt x="1563120" y="0"/>
                </a:lnTo>
                <a:lnTo>
                  <a:pt x="1563120" y="1257823"/>
                </a:lnTo>
                <a:lnTo>
                  <a:pt x="0" y="1257823"/>
                </a:lnTo>
                <a:lnTo>
                  <a:pt x="0" y="0"/>
                </a:lnTo>
                <a:close/>
              </a:path>
            </a:pathLst>
          </a:custGeom>
          <a:blipFill>
            <a:blip r:embed="rId3"/>
            <a:stretch>
              <a:fillRect/>
            </a:stretch>
          </a:blipFill>
        </p:spPr>
        <p:txBody>
          <a:bodyPr/>
          <a:lstStyle/>
          <a:p>
            <a:endParaRPr lang="fr-FR"/>
          </a:p>
        </p:txBody>
      </p:sp>
      <p:sp>
        <p:nvSpPr>
          <p:cNvPr id="12" name="Freeform 12"/>
          <p:cNvSpPr/>
          <p:nvPr/>
        </p:nvSpPr>
        <p:spPr>
          <a:xfrm>
            <a:off x="1367131" y="847831"/>
            <a:ext cx="5945060" cy="1981687"/>
          </a:xfrm>
          <a:custGeom>
            <a:avLst/>
            <a:gdLst/>
            <a:ahLst/>
            <a:cxnLst/>
            <a:rect l="l" t="t" r="r" b="b"/>
            <a:pathLst>
              <a:path w="5945060" h="1981687">
                <a:moveTo>
                  <a:pt x="0" y="0"/>
                </a:moveTo>
                <a:lnTo>
                  <a:pt x="5945060" y="0"/>
                </a:lnTo>
                <a:lnTo>
                  <a:pt x="5945060" y="1981687"/>
                </a:lnTo>
                <a:lnTo>
                  <a:pt x="0" y="1981687"/>
                </a:lnTo>
                <a:lnTo>
                  <a:pt x="0" y="0"/>
                </a:lnTo>
                <a:close/>
              </a:path>
            </a:pathLst>
          </a:custGeom>
          <a:blipFill>
            <a:blip r:embed="rId4"/>
            <a:stretch>
              <a:fillRect/>
            </a:stretch>
          </a:blipFill>
        </p:spPr>
        <p:txBody>
          <a:bodyPr/>
          <a:lstStyle/>
          <a:p>
            <a:endParaRPr lang="fr-FR"/>
          </a:p>
        </p:txBody>
      </p:sp>
      <p:sp>
        <p:nvSpPr>
          <p:cNvPr id="13" name="TextBox 13"/>
          <p:cNvSpPr txBox="1"/>
          <p:nvPr/>
        </p:nvSpPr>
        <p:spPr>
          <a:xfrm>
            <a:off x="2930251" y="8779245"/>
            <a:ext cx="7173539" cy="1135154"/>
          </a:xfrm>
          <a:prstGeom prst="rect">
            <a:avLst/>
          </a:prstGeom>
        </p:spPr>
        <p:txBody>
          <a:bodyPr lIns="0" tIns="0" rIns="0" bIns="0" rtlCol="0" anchor="t">
            <a:spAutoFit/>
          </a:bodyPr>
          <a:lstStyle/>
          <a:p>
            <a:pPr algn="l">
              <a:lnSpc>
                <a:spcPts val="4632"/>
              </a:lnSpc>
            </a:pPr>
            <a:r>
              <a:rPr lang="en-US" sz="3308" b="1">
                <a:solidFill>
                  <a:srgbClr val="000000"/>
                </a:solidFill>
                <a:latin typeface="Montserrat Bold"/>
                <a:ea typeface="Montserrat Bold"/>
                <a:cs typeface="Montserrat Bold"/>
                <a:sym typeface="Montserrat Bold"/>
              </a:rPr>
              <a:t>Omachi Laboratory</a:t>
            </a:r>
          </a:p>
          <a:p>
            <a:pPr algn="l">
              <a:lnSpc>
                <a:spcPts val="4632"/>
              </a:lnSpc>
              <a:spcBef>
                <a:spcPct val="0"/>
              </a:spcBef>
            </a:pPr>
            <a:r>
              <a:rPr lang="en-US" sz="3308">
                <a:solidFill>
                  <a:srgbClr val="000000"/>
                </a:solidFill>
                <a:latin typeface="Montserrat"/>
                <a:ea typeface="Montserrat"/>
                <a:cs typeface="Montserrat"/>
                <a:sym typeface="Montserrat"/>
              </a:rPr>
              <a:t>LANDY Lucas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04EB8-0E49-C955-A772-DC94B229B401}"/>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7785C6B1-E6F0-A70B-A18A-C1C9D82AB8FB}"/>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98E1C731-409E-E436-CDC6-AB01C7E807E5}"/>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9774BCEB-4E4B-3BEF-0942-2DAFB2848D9F}"/>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D296E435-7408-E7CE-8A42-A068D10BA489}"/>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CAAF433D-D7E3-D234-9F97-DBCD5E0927B1}"/>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111C0C86-F7B8-78CF-41E5-5F68B15B2F14}"/>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10</a:t>
            </a:r>
          </a:p>
        </p:txBody>
      </p:sp>
      <p:sp>
        <p:nvSpPr>
          <p:cNvPr id="8" name="TextBox 12">
            <a:extLst>
              <a:ext uri="{FF2B5EF4-FFF2-40B4-BE49-F238E27FC236}">
                <a16:creationId xmlns:a16="http://schemas.microsoft.com/office/drawing/2014/main" id="{642F67FE-6169-4906-7F98-CFE09D54FFB5}"/>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a:solidFill>
                  <a:srgbClr val="101010"/>
                </a:solidFill>
                <a:latin typeface="Montserrat Bold"/>
                <a:ea typeface="Montserrat Bold"/>
                <a:cs typeface="Montserrat Bold"/>
                <a:sym typeface="Montserrat Bold"/>
              </a:rPr>
              <a:t>MobileNet-v2</a:t>
            </a:r>
          </a:p>
        </p:txBody>
      </p:sp>
      <p:pic>
        <p:nvPicPr>
          <p:cNvPr id="14" name="Image 13">
            <a:extLst>
              <a:ext uri="{FF2B5EF4-FFF2-40B4-BE49-F238E27FC236}">
                <a16:creationId xmlns:a16="http://schemas.microsoft.com/office/drawing/2014/main" id="{C4F5E611-B73F-3F1A-065D-0D6E99835C63}"/>
              </a:ext>
            </a:extLst>
          </p:cNvPr>
          <p:cNvPicPr>
            <a:picLocks noChangeAspect="1"/>
          </p:cNvPicPr>
          <p:nvPr/>
        </p:nvPicPr>
        <p:blipFill>
          <a:blip r:embed="rId3">
            <a:extLst>
              <a:ext uri="{28A0092B-C50C-407E-A947-70E740481C1C}">
                <a14:useLocalDpi xmlns:a14="http://schemas.microsoft.com/office/drawing/2010/main" val="0"/>
              </a:ext>
            </a:extLst>
          </a:blip>
          <a:srcRect l="1325" t="6140" r="11717" b="5453"/>
          <a:stretch/>
        </p:blipFill>
        <p:spPr>
          <a:xfrm>
            <a:off x="9644937" y="3086100"/>
            <a:ext cx="7195263" cy="5486400"/>
          </a:xfrm>
          <a:prstGeom prst="rect">
            <a:avLst/>
          </a:prstGeom>
        </p:spPr>
      </p:pic>
      <p:sp>
        <p:nvSpPr>
          <p:cNvPr id="9" name="TextBox 12">
            <a:extLst>
              <a:ext uri="{FF2B5EF4-FFF2-40B4-BE49-F238E27FC236}">
                <a16:creationId xmlns:a16="http://schemas.microsoft.com/office/drawing/2014/main" id="{CA620E0B-AF6C-C6DC-5E1D-CEA44A9BA48F}"/>
              </a:ext>
            </a:extLst>
          </p:cNvPr>
          <p:cNvSpPr txBox="1"/>
          <p:nvPr/>
        </p:nvSpPr>
        <p:spPr>
          <a:xfrm>
            <a:off x="495620" y="4029512"/>
            <a:ext cx="8673780" cy="4061240"/>
          </a:xfrm>
          <a:prstGeom prst="rect">
            <a:avLst/>
          </a:prstGeom>
        </p:spPr>
        <p:txBody>
          <a:bodyPr wrap="square" lIns="0" tIns="0" rIns="0" bIns="0" rtlCol="0" anchor="t">
            <a:spAutoFit/>
          </a:bodyPr>
          <a:lstStyle>
            <a:defPPr>
              <a:defRPr lang="en-US"/>
            </a:defPPr>
            <a:lvl1pPr marL="342900" indent="-342900">
              <a:lnSpc>
                <a:spcPts val="2930"/>
              </a:lnSpc>
              <a:buFont typeface="Wingdings" panose="05000000000000000000" pitchFamily="2" charset="2"/>
              <a:buChar char="Ø"/>
              <a:defRPr sz="2000">
                <a:solidFill>
                  <a:srgbClr val="101010"/>
                </a:solidFill>
                <a:latin typeface="Montserrat" panose="00000500000000000000" pitchFamily="2" charset="0"/>
              </a:defRPr>
            </a:lvl1pPr>
            <a:lvl2pPr marL="800100" lvl="1" indent="-342900">
              <a:lnSpc>
                <a:spcPts val="2930"/>
              </a:lnSpc>
              <a:buFont typeface="Arial" panose="020B0604020202020204" pitchFamily="34" charset="0"/>
              <a:buChar char="•"/>
              <a:defRPr sz="2000">
                <a:solidFill>
                  <a:srgbClr val="101010"/>
                </a:solidFill>
                <a:latin typeface="Montserrat" panose="00000500000000000000" pitchFamily="2" charset="0"/>
              </a:defRPr>
            </a:lvl2pPr>
          </a:lstStyle>
          <a:p>
            <a:pPr algn="just"/>
            <a:r>
              <a:rPr lang="en-US" dirty="0">
                <a:sym typeface="Montserrat Bold"/>
              </a:rPr>
              <a:t>Classes with the best performance:</a:t>
            </a:r>
          </a:p>
          <a:p>
            <a:pPr lvl="1" algn="just"/>
            <a:r>
              <a:rPr lang="en-US" dirty="0">
                <a:sym typeface="Montserrat Bold"/>
              </a:rPr>
              <a:t>"No Tumor" and "Pituitary" continue to be handled perfectly or almost perfectly. This shows that MobileNet-v2 is very reliable for these two classes, as is ResNet-18.</a:t>
            </a:r>
          </a:p>
          <a:p>
            <a:pPr algn="just"/>
            <a:r>
              <a:rPr lang="en-US" dirty="0">
                <a:sym typeface="Montserrat Bold"/>
              </a:rPr>
              <a:t>Class with a slight improvement:</a:t>
            </a:r>
          </a:p>
          <a:p>
            <a:pPr lvl="1" algn="just"/>
            <a:r>
              <a:rPr lang="en-US" dirty="0">
                <a:sym typeface="Montserrat Bold"/>
              </a:rPr>
              <a:t>"Meningioma" is better handled by MobileNet-v2, with a reduction in false negatives compared to ResNet-18. This could be due to better features extracted by this model.</a:t>
            </a:r>
          </a:p>
          <a:p>
            <a:pPr algn="just"/>
            <a:r>
              <a:rPr lang="en-US" dirty="0">
                <a:sym typeface="Montserrat Bold"/>
              </a:rPr>
              <a:t>Class with relative weaknesses:</a:t>
            </a:r>
          </a:p>
          <a:p>
            <a:pPr lvl="1" algn="just"/>
            <a:r>
              <a:rPr lang="en-US" dirty="0">
                <a:sym typeface="Montserrat Bold"/>
              </a:rPr>
              <a:t>"Glioma" shows slightly worse performance than ResNet-18, with a slightly higher false negative and false positive rate.</a:t>
            </a:r>
          </a:p>
        </p:txBody>
      </p:sp>
      <p:sp>
        <p:nvSpPr>
          <p:cNvPr id="10" name="Freeform 4">
            <a:extLst>
              <a:ext uri="{FF2B5EF4-FFF2-40B4-BE49-F238E27FC236}">
                <a16:creationId xmlns:a16="http://schemas.microsoft.com/office/drawing/2014/main" id="{6566DDD9-32E0-505B-5F9B-4CCB9DF36DE4}"/>
              </a:ext>
            </a:extLst>
          </p:cNvPr>
          <p:cNvSpPr/>
          <p:nvPr/>
        </p:nvSpPr>
        <p:spPr>
          <a:xfrm>
            <a:off x="16611600" y="190500"/>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4"/>
            <a:stretch>
              <a:fillRect/>
            </a:stretch>
          </a:blipFill>
        </p:spPr>
        <p:txBody>
          <a:bodyPr/>
          <a:lstStyle/>
          <a:p>
            <a:endParaRPr lang="fr-FR" dirty="0"/>
          </a:p>
        </p:txBody>
      </p:sp>
    </p:spTree>
    <p:extLst>
      <p:ext uri="{BB962C8B-B14F-4D97-AF65-F5344CB8AC3E}">
        <p14:creationId xmlns:p14="http://schemas.microsoft.com/office/powerpoint/2010/main" val="321375321"/>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1E1B4-42DE-3DC8-2E18-B75433BFF9B9}"/>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D3D6DD5B-3E5E-8663-2184-D53E5A0F48D4}"/>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01A15E7E-8120-2046-B28D-6C43D5169DAB}"/>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84359A34-8B03-B5FD-5FBF-49CD1DC3B479}"/>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D2E3FE77-5D72-43D6-21EB-2E8B3A83A863}"/>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D17A5F5B-AE6D-24FA-DCCE-3BFCFACE2678}"/>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FD43CF8F-1735-EACB-8E9C-A03B48787D51}"/>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11</a:t>
            </a:r>
          </a:p>
        </p:txBody>
      </p:sp>
      <p:sp>
        <p:nvSpPr>
          <p:cNvPr id="8" name="TextBox 12">
            <a:extLst>
              <a:ext uri="{FF2B5EF4-FFF2-40B4-BE49-F238E27FC236}">
                <a16:creationId xmlns:a16="http://schemas.microsoft.com/office/drawing/2014/main" id="{83185C63-05A1-976F-FF44-A93DDFD5D6FC}"/>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a:solidFill>
                  <a:srgbClr val="101010"/>
                </a:solidFill>
                <a:latin typeface="Montserrat Bold"/>
                <a:ea typeface="Montserrat Bold"/>
                <a:cs typeface="Montserrat Bold"/>
                <a:sym typeface="Montserrat Bold"/>
              </a:rPr>
              <a:t>Mine</a:t>
            </a:r>
          </a:p>
        </p:txBody>
      </p:sp>
      <p:pic>
        <p:nvPicPr>
          <p:cNvPr id="14" name="Image 13">
            <a:extLst>
              <a:ext uri="{FF2B5EF4-FFF2-40B4-BE49-F238E27FC236}">
                <a16:creationId xmlns:a16="http://schemas.microsoft.com/office/drawing/2014/main" id="{C9DF82A7-C34E-DDEC-7EED-88138557A5D9}"/>
              </a:ext>
            </a:extLst>
          </p:cNvPr>
          <p:cNvPicPr>
            <a:picLocks noChangeAspect="1"/>
          </p:cNvPicPr>
          <p:nvPr/>
        </p:nvPicPr>
        <p:blipFill>
          <a:blip r:embed="rId3">
            <a:extLst>
              <a:ext uri="{28A0092B-C50C-407E-A947-70E740481C1C}">
                <a14:useLocalDpi xmlns:a14="http://schemas.microsoft.com/office/drawing/2010/main" val="0"/>
              </a:ext>
            </a:extLst>
          </a:blip>
          <a:srcRect l="1716" t="6139" r="11325" b="5453"/>
          <a:stretch/>
        </p:blipFill>
        <p:spPr>
          <a:xfrm>
            <a:off x="9677400" y="3086100"/>
            <a:ext cx="7195263" cy="5486400"/>
          </a:xfrm>
          <a:prstGeom prst="rect">
            <a:avLst/>
          </a:prstGeom>
        </p:spPr>
      </p:pic>
      <p:sp>
        <p:nvSpPr>
          <p:cNvPr id="9" name="TextBox 12">
            <a:extLst>
              <a:ext uri="{FF2B5EF4-FFF2-40B4-BE49-F238E27FC236}">
                <a16:creationId xmlns:a16="http://schemas.microsoft.com/office/drawing/2014/main" id="{A405ABB1-DEEF-3CF0-132A-0A87331E9487}"/>
              </a:ext>
            </a:extLst>
          </p:cNvPr>
          <p:cNvSpPr txBox="1"/>
          <p:nvPr/>
        </p:nvSpPr>
        <p:spPr>
          <a:xfrm>
            <a:off x="1028700" y="4571135"/>
            <a:ext cx="8397219" cy="3689343"/>
          </a:xfrm>
          <a:prstGeom prst="rect">
            <a:avLst/>
          </a:prstGeom>
        </p:spPr>
        <p:txBody>
          <a:bodyPr wrap="square" lIns="0" tIns="0" rIns="0" bIns="0" rtlCol="0" anchor="t">
            <a:spAutoFit/>
          </a:bodyPr>
          <a:lstStyle>
            <a:defPPr>
              <a:defRPr lang="en-US"/>
            </a:defPPr>
            <a:lvl1pPr marL="342900" indent="-342900">
              <a:lnSpc>
                <a:spcPts val="2930"/>
              </a:lnSpc>
              <a:buFont typeface="Wingdings" panose="05000000000000000000" pitchFamily="2" charset="2"/>
              <a:buChar char="Ø"/>
              <a:defRPr sz="2000">
                <a:solidFill>
                  <a:srgbClr val="101010"/>
                </a:solidFill>
                <a:latin typeface="Montserrat" panose="00000500000000000000" pitchFamily="2" charset="0"/>
              </a:defRPr>
            </a:lvl1pPr>
            <a:lvl2pPr marL="800100" lvl="1" indent="-342900">
              <a:lnSpc>
                <a:spcPts val="2930"/>
              </a:lnSpc>
              <a:buFont typeface="Arial" panose="020B0604020202020204" pitchFamily="34" charset="0"/>
              <a:buChar char="•"/>
              <a:defRPr sz="2000">
                <a:solidFill>
                  <a:srgbClr val="101010"/>
                </a:solidFill>
                <a:latin typeface="Montserrat" panose="00000500000000000000" pitchFamily="2" charset="0"/>
              </a:defRPr>
            </a:lvl2pPr>
          </a:lstStyle>
          <a:p>
            <a:pPr algn="just"/>
            <a:r>
              <a:rPr lang="en-US" altLang="fr-FR" dirty="0"/>
              <a:t>Classes with strong performance:</a:t>
            </a:r>
          </a:p>
          <a:p>
            <a:pPr lvl="1" algn="just"/>
            <a:r>
              <a:rPr lang="en-US" altLang="fr-FR" dirty="0"/>
              <a:t>"Pituitary" is handled with high accuracy and low error rates.</a:t>
            </a:r>
          </a:p>
          <a:p>
            <a:pPr lvl="1" algn="just"/>
            <a:r>
              <a:rPr lang="en-US" altLang="fr-FR" dirty="0"/>
              <a:t>"No Tumor" is also handled well despite a slight increase in false negatives.</a:t>
            </a:r>
          </a:p>
          <a:p>
            <a:pPr algn="just"/>
            <a:r>
              <a:rPr lang="en-US" altLang="fr-FR" dirty="0"/>
              <a:t>Classes requiring improvement:</a:t>
            </a:r>
          </a:p>
          <a:p>
            <a:pPr lvl="1" algn="just"/>
            <a:r>
              <a:rPr lang="en-US" altLang="fr-FR" dirty="0"/>
              <a:t>"Glioma" and "Meningioma" show more pronounced difficulties, with a higher rate of false negatives. This may indicate that some shared features between these two classes cause confusion.</a:t>
            </a:r>
            <a:endParaRPr lang="fr-FR" altLang="fr-FR" dirty="0"/>
          </a:p>
        </p:txBody>
      </p:sp>
      <p:sp>
        <p:nvSpPr>
          <p:cNvPr id="15" name="Freeform 4">
            <a:extLst>
              <a:ext uri="{FF2B5EF4-FFF2-40B4-BE49-F238E27FC236}">
                <a16:creationId xmlns:a16="http://schemas.microsoft.com/office/drawing/2014/main" id="{14CC8E44-3520-CC5A-3708-F8982AF02548}"/>
              </a:ext>
            </a:extLst>
          </p:cNvPr>
          <p:cNvSpPr/>
          <p:nvPr/>
        </p:nvSpPr>
        <p:spPr>
          <a:xfrm>
            <a:off x="16611600" y="190500"/>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4"/>
            <a:stretch>
              <a:fillRect/>
            </a:stretch>
          </a:blipFill>
        </p:spPr>
        <p:txBody>
          <a:bodyPr/>
          <a:lstStyle/>
          <a:p>
            <a:endParaRPr lang="fr-FR" dirty="0"/>
          </a:p>
        </p:txBody>
      </p:sp>
    </p:spTree>
    <p:extLst>
      <p:ext uri="{BB962C8B-B14F-4D97-AF65-F5344CB8AC3E}">
        <p14:creationId xmlns:p14="http://schemas.microsoft.com/office/powerpoint/2010/main" val="212316037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4B33BEC-9A33-4E38-98D6-4E086B0B6125}"/>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dirty="0"/>
          </a:p>
        </p:txBody>
      </p:sp>
      <p:grpSp>
        <p:nvGrpSpPr>
          <p:cNvPr id="6" name="Group 6"/>
          <p:cNvGrpSpPr/>
          <p:nvPr/>
        </p:nvGrpSpPr>
        <p:grpSpPr>
          <a:xfrm>
            <a:off x="0" y="0"/>
            <a:ext cx="18288000" cy="1874361"/>
            <a:chOff x="0" y="0"/>
            <a:chExt cx="9414331" cy="964887"/>
          </a:xfrm>
        </p:grpSpPr>
        <p:sp>
          <p:nvSpPr>
            <p:cNvPr id="7" name="Freeform 7"/>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Conclusion</a:t>
            </a:r>
          </a:p>
        </p:txBody>
      </p:sp>
      <p:sp>
        <p:nvSpPr>
          <p:cNvPr id="11" name="TextBox 11"/>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12</a:t>
            </a:r>
          </a:p>
        </p:txBody>
      </p:sp>
      <p:sp>
        <p:nvSpPr>
          <p:cNvPr id="14" name="TextBox 12">
            <a:extLst>
              <a:ext uri="{FF2B5EF4-FFF2-40B4-BE49-F238E27FC236}">
                <a16:creationId xmlns:a16="http://schemas.microsoft.com/office/drawing/2014/main" id="{1EED00A5-B68E-62C4-7B51-D8A909BA48AF}"/>
              </a:ext>
            </a:extLst>
          </p:cNvPr>
          <p:cNvSpPr txBox="1"/>
          <p:nvPr/>
        </p:nvSpPr>
        <p:spPr>
          <a:xfrm>
            <a:off x="1028700" y="3848100"/>
            <a:ext cx="16078200" cy="4471160"/>
          </a:xfrm>
          <a:prstGeom prst="rect">
            <a:avLst/>
          </a:prstGeom>
        </p:spPr>
        <p:txBody>
          <a:bodyPr wrap="square" lIns="0" tIns="0" rIns="0" bIns="0" rtlCol="0" anchor="t">
            <a:spAutoFit/>
          </a:bodyPr>
          <a:lstStyle/>
          <a:p>
            <a:pPr marL="342900" indent="-342900" algn="just">
              <a:lnSpc>
                <a:spcPts val="2930"/>
              </a:lnSpc>
              <a:buFont typeface="Wingdings" panose="05000000000000000000" pitchFamily="2" charset="2"/>
              <a:buChar char="Ø"/>
            </a:pPr>
            <a:r>
              <a:rPr lang="en-US" sz="3200" b="1" u="sng" dirty="0">
                <a:solidFill>
                  <a:srgbClr val="101010"/>
                </a:solidFill>
                <a:latin typeface="Montserrat Bold"/>
                <a:ea typeface="Montserrat Bold"/>
                <a:cs typeface="Montserrat Bold"/>
                <a:sym typeface="Montserrat Bold"/>
              </a:rPr>
              <a:t>ResNet-18</a:t>
            </a:r>
            <a:r>
              <a:rPr lang="en-US" sz="3200" dirty="0">
                <a:solidFill>
                  <a:srgbClr val="101010"/>
                </a:solidFill>
                <a:latin typeface="Montserrat" panose="00000500000000000000" pitchFamily="2" charset="0"/>
                <a:ea typeface="Montserrat Bold"/>
                <a:cs typeface="Montserrat Bold"/>
                <a:sym typeface="Montserrat Bold"/>
              </a:rPr>
              <a:t>: Most stable model with good overall balance between precision and recall. Reliable performance on all classes, especially for "No Tumor" and "Pituitary".</a:t>
            </a:r>
          </a:p>
          <a:p>
            <a:pPr algn="just">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a:p>
            <a:pPr marL="342900" indent="-342900" algn="just">
              <a:lnSpc>
                <a:spcPts val="2930"/>
              </a:lnSpc>
              <a:buFont typeface="Wingdings" panose="05000000000000000000" pitchFamily="2" charset="2"/>
              <a:buChar char="Ø"/>
            </a:pPr>
            <a:r>
              <a:rPr lang="fr-FR" sz="3200" b="1" u="sng" dirty="0">
                <a:solidFill>
                  <a:srgbClr val="101010"/>
                </a:solidFill>
                <a:latin typeface="Montserrat Bold"/>
              </a:rPr>
              <a:t>MobileNet-v2</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en-US" sz="3200" dirty="0">
                <a:solidFill>
                  <a:srgbClr val="101010"/>
                </a:solidFill>
                <a:latin typeface="Montserrat" panose="00000500000000000000" pitchFamily="2" charset="0"/>
                <a:ea typeface="Montserrat Bold"/>
                <a:cs typeface="Montserrat Bold"/>
                <a:sym typeface="Montserrat Bold"/>
              </a:rPr>
              <a:t>Offering slightly better precision and good recall, especially effective for complex classes like "Meningioma". A solid trade-off for overall performance.</a:t>
            </a:r>
            <a:endParaRPr lang="fr-FR" sz="3200" dirty="0">
              <a:solidFill>
                <a:srgbClr val="101010"/>
              </a:solidFill>
              <a:latin typeface="Montserrat" panose="00000500000000000000" pitchFamily="2" charset="0"/>
            </a:endParaRPr>
          </a:p>
          <a:p>
            <a:pPr algn="just">
              <a:lnSpc>
                <a:spcPts val="2930"/>
              </a:lnSpc>
            </a:pPr>
            <a:endParaRPr lang="fr-FR" sz="3200" u="sng" dirty="0">
              <a:solidFill>
                <a:srgbClr val="101010"/>
              </a:solidFill>
              <a:latin typeface="Montserrat" panose="00000500000000000000" pitchFamily="2" charset="0"/>
            </a:endParaRPr>
          </a:p>
          <a:p>
            <a:pPr algn="just">
              <a:lnSpc>
                <a:spcPts val="2930"/>
              </a:lnSpc>
            </a:pPr>
            <a:endParaRPr lang="fr-FR" sz="3200" u="sng" dirty="0">
              <a:solidFill>
                <a:srgbClr val="101010"/>
              </a:solidFill>
              <a:latin typeface="Montserrat" panose="00000500000000000000" pitchFamily="2" charset="0"/>
            </a:endParaRPr>
          </a:p>
          <a:p>
            <a:pPr marL="342900" indent="-342900" algn="just">
              <a:lnSpc>
                <a:spcPts val="2930"/>
              </a:lnSpc>
              <a:buFont typeface="Wingdings" panose="05000000000000000000" pitchFamily="2" charset="2"/>
              <a:buChar char="Ø"/>
            </a:pPr>
            <a:r>
              <a:rPr lang="fr-FR" sz="3200" b="1" u="sng" dirty="0">
                <a:solidFill>
                  <a:srgbClr val="101010"/>
                </a:solidFill>
                <a:latin typeface="Montserrat Bold"/>
              </a:rPr>
              <a:t>Mine</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en-US" sz="3200" dirty="0">
                <a:solidFill>
                  <a:srgbClr val="101010"/>
                </a:solidFill>
                <a:latin typeface="Montserrat" panose="00000500000000000000" pitchFamily="2" charset="0"/>
                <a:ea typeface="Montserrat Bold"/>
                <a:cs typeface="Montserrat Bold"/>
                <a:sym typeface="Montserrat Bold"/>
              </a:rPr>
              <a:t>Best overall performance thanks to exceptional precision and recall. Some challenges remain to improve the treatment of complex cases ("Glioma" and "Meningioma").</a:t>
            </a:r>
          </a:p>
        </p:txBody>
      </p:sp>
      <p:sp>
        <p:nvSpPr>
          <p:cNvPr id="5" name="Freeform 4">
            <a:extLst>
              <a:ext uri="{FF2B5EF4-FFF2-40B4-BE49-F238E27FC236}">
                <a16:creationId xmlns:a16="http://schemas.microsoft.com/office/drawing/2014/main" id="{574F0E7C-304C-CC30-0E2B-CC4F46068079}"/>
              </a:ext>
            </a:extLst>
          </p:cNvPr>
          <p:cNvSpPr/>
          <p:nvPr/>
        </p:nvSpPr>
        <p:spPr>
          <a:xfrm>
            <a:off x="16611600" y="190500"/>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3"/>
            <a:stretch>
              <a:fillRect/>
            </a:stretch>
          </a:blipFill>
        </p:spPr>
        <p:txBody>
          <a:bodyPr/>
          <a:lstStyle/>
          <a:p>
            <a:endParaRPr lang="fr-FR" dirty="0"/>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4" name="Freeform 4"/>
          <p:cNvSpPr/>
          <p:nvPr/>
        </p:nvSpPr>
        <p:spPr>
          <a:xfrm>
            <a:off x="13203120" y="651562"/>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3"/>
            <a:stretch>
              <a:fillRect/>
            </a:stretch>
          </a:blipFill>
        </p:spPr>
        <p:txBody>
          <a:bodyPr/>
          <a:lstStyle/>
          <a:p>
            <a:endParaRPr lang="fr-FR" dirty="0"/>
          </a:p>
        </p:txBody>
      </p:sp>
      <p:grpSp>
        <p:nvGrpSpPr>
          <p:cNvPr id="5" name="Group 5"/>
          <p:cNvGrpSpPr/>
          <p:nvPr/>
        </p:nvGrpSpPr>
        <p:grpSpPr>
          <a:xfrm>
            <a:off x="565579" y="9258300"/>
            <a:ext cx="12004390" cy="495674"/>
            <a:chOff x="0" y="0"/>
            <a:chExt cx="16005853" cy="660899"/>
          </a:xfrm>
        </p:grpSpPr>
        <p:sp>
          <p:nvSpPr>
            <p:cNvPr id="6" name="Freeform 6"/>
            <p:cNvSpPr/>
            <p:nvPr/>
          </p:nvSpPr>
          <p:spPr>
            <a:xfrm>
              <a:off x="0" y="0"/>
              <a:ext cx="660899" cy="660899"/>
            </a:xfrm>
            <a:custGeom>
              <a:avLst/>
              <a:gdLst/>
              <a:ahLst/>
              <a:cxnLst/>
              <a:rect l="l" t="t" r="r" b="b"/>
              <a:pathLst>
                <a:path w="660899" h="660899">
                  <a:moveTo>
                    <a:pt x="0" y="0"/>
                  </a:moveTo>
                  <a:lnTo>
                    <a:pt x="660899" y="0"/>
                  </a:lnTo>
                  <a:lnTo>
                    <a:pt x="660899" y="660899"/>
                  </a:lnTo>
                  <a:lnTo>
                    <a:pt x="0" y="660899"/>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891839" y="54573"/>
              <a:ext cx="15114014" cy="504129"/>
            </a:xfrm>
            <a:prstGeom prst="rect">
              <a:avLst/>
            </a:prstGeom>
          </p:spPr>
          <p:txBody>
            <a:bodyPr lIns="0" tIns="0" rIns="0" bIns="0" rtlCol="0" anchor="t">
              <a:spAutoFit/>
            </a:bodyPr>
            <a:lstStyle/>
            <a:p>
              <a:pPr algn="l">
                <a:lnSpc>
                  <a:spcPts val="3207"/>
                </a:lnSpc>
              </a:pPr>
              <a:r>
                <a:rPr lang="en-US" sz="2291">
                  <a:solidFill>
                    <a:srgbClr val="000000"/>
                  </a:solidFill>
                  <a:latin typeface="Montserrat"/>
                  <a:ea typeface="Montserrat"/>
                  <a:cs typeface="Montserrat"/>
                  <a:sym typeface="Montserrat"/>
                </a:rPr>
                <a:t>https://github.com/Zouzzou21/Tohoku-University-Courses/tree/main/COLABS</a:t>
              </a:r>
            </a:p>
          </p:txBody>
        </p:sp>
      </p:grpSp>
      <p:sp>
        <p:nvSpPr>
          <p:cNvPr id="8" name="TextBox 8"/>
          <p:cNvSpPr txBox="1"/>
          <p:nvPr/>
        </p:nvSpPr>
        <p:spPr>
          <a:xfrm>
            <a:off x="3207175" y="3638550"/>
            <a:ext cx="11873650" cy="3019425"/>
          </a:xfrm>
          <a:prstGeom prst="rect">
            <a:avLst/>
          </a:prstGeom>
        </p:spPr>
        <p:txBody>
          <a:bodyPr lIns="0" tIns="0" rIns="0" bIns="0" rtlCol="0" anchor="t">
            <a:spAutoFit/>
          </a:bodyPr>
          <a:lstStyle/>
          <a:p>
            <a:pPr algn="ctr">
              <a:lnSpc>
                <a:spcPts val="11999"/>
              </a:lnSpc>
            </a:pPr>
            <a:r>
              <a:rPr lang="en-US" sz="9999" b="1">
                <a:solidFill>
                  <a:srgbClr val="000000"/>
                </a:solidFill>
                <a:latin typeface="Montserrat Bold"/>
                <a:ea typeface="Montserrat Bold"/>
                <a:cs typeface="Montserrat Bold"/>
                <a:sym typeface="Montserrat Bold"/>
              </a:rPr>
              <a:t>Thank you</a:t>
            </a:r>
          </a:p>
          <a:p>
            <a:pPr algn="ctr">
              <a:lnSpc>
                <a:spcPts val="11999"/>
              </a:lnSpc>
            </a:pPr>
            <a:r>
              <a:rPr lang="en-US" sz="9999" b="1">
                <a:solidFill>
                  <a:srgbClr val="000000"/>
                </a:solidFill>
                <a:latin typeface="Montserrat Bold"/>
                <a:ea typeface="Montserrat Bold"/>
                <a:cs typeface="Montserrat Bold"/>
                <a:sym typeface="Montserrat Bold"/>
              </a:rPr>
              <a:t>for your attention</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4" name="Group 4"/>
          <p:cNvGrpSpPr/>
          <p:nvPr/>
        </p:nvGrpSpPr>
        <p:grpSpPr>
          <a:xfrm>
            <a:off x="565579" y="9258300"/>
            <a:ext cx="12004390" cy="495674"/>
            <a:chOff x="0" y="0"/>
            <a:chExt cx="16005853" cy="660899"/>
          </a:xfrm>
        </p:grpSpPr>
        <p:sp>
          <p:nvSpPr>
            <p:cNvPr id="5" name="Freeform 5"/>
            <p:cNvSpPr/>
            <p:nvPr/>
          </p:nvSpPr>
          <p:spPr>
            <a:xfrm>
              <a:off x="0" y="0"/>
              <a:ext cx="660899" cy="660899"/>
            </a:xfrm>
            <a:custGeom>
              <a:avLst/>
              <a:gdLst/>
              <a:ahLst/>
              <a:cxnLst/>
              <a:rect l="l" t="t" r="r" b="b"/>
              <a:pathLst>
                <a:path w="660899" h="660899">
                  <a:moveTo>
                    <a:pt x="0" y="0"/>
                  </a:moveTo>
                  <a:lnTo>
                    <a:pt x="660899" y="0"/>
                  </a:lnTo>
                  <a:lnTo>
                    <a:pt x="660899" y="660899"/>
                  </a:lnTo>
                  <a:lnTo>
                    <a:pt x="0" y="660899"/>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891839" y="54573"/>
              <a:ext cx="15114014" cy="504129"/>
            </a:xfrm>
            <a:prstGeom prst="rect">
              <a:avLst/>
            </a:prstGeom>
          </p:spPr>
          <p:txBody>
            <a:bodyPr lIns="0" tIns="0" rIns="0" bIns="0" rtlCol="0" anchor="t">
              <a:spAutoFit/>
            </a:bodyPr>
            <a:lstStyle/>
            <a:p>
              <a:pPr algn="l">
                <a:lnSpc>
                  <a:spcPts val="3207"/>
                </a:lnSpc>
              </a:pPr>
              <a:r>
                <a:rPr lang="en-US" sz="2291">
                  <a:solidFill>
                    <a:srgbClr val="000000"/>
                  </a:solidFill>
                  <a:latin typeface="Montserrat"/>
                  <a:ea typeface="Montserrat"/>
                  <a:cs typeface="Montserrat"/>
                  <a:sym typeface="Montserrat"/>
                </a:rPr>
                <a:t>https://github.com/Zouzzou21/Tohoku-University-Courses/tree/main/COLABS</a:t>
              </a:r>
            </a:p>
          </p:txBody>
        </p:sp>
      </p:grpSp>
      <p:sp>
        <p:nvSpPr>
          <p:cNvPr id="7" name="Freeform 7"/>
          <p:cNvSpPr/>
          <p:nvPr/>
        </p:nvSpPr>
        <p:spPr>
          <a:xfrm>
            <a:off x="565579" y="6649548"/>
            <a:ext cx="10747122" cy="2416413"/>
          </a:xfrm>
          <a:custGeom>
            <a:avLst/>
            <a:gdLst/>
            <a:ahLst/>
            <a:cxnLst/>
            <a:rect l="l" t="t" r="r" b="b"/>
            <a:pathLst>
              <a:path w="10747122" h="2416413">
                <a:moveTo>
                  <a:pt x="0" y="0"/>
                </a:moveTo>
                <a:lnTo>
                  <a:pt x="10747122" y="0"/>
                </a:lnTo>
                <a:lnTo>
                  <a:pt x="10747122" y="2416413"/>
                </a:lnTo>
                <a:lnTo>
                  <a:pt x="0" y="2416413"/>
                </a:lnTo>
                <a:lnTo>
                  <a:pt x="0" y="0"/>
                </a:lnTo>
                <a:close/>
              </a:path>
            </a:pathLst>
          </a:custGeom>
          <a:blipFill>
            <a:blip r:embed="rId4"/>
            <a:stretch>
              <a:fillRect/>
            </a:stretch>
          </a:blipFill>
        </p:spPr>
        <p:txBody>
          <a:bodyPr/>
          <a:lstStyle/>
          <a:p>
            <a:endParaRPr lang="fr-F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17</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8446" y="2491321"/>
            <a:ext cx="1001320" cy="1001320"/>
          </a:xfrm>
          <a:custGeom>
            <a:avLst/>
            <a:gdLst/>
            <a:ahLst/>
            <a:cxnLst/>
            <a:rect l="l" t="t" r="r" b="b"/>
            <a:pathLst>
              <a:path w="1001320" h="1001320">
                <a:moveTo>
                  <a:pt x="0" y="0"/>
                </a:moveTo>
                <a:lnTo>
                  <a:pt x="1001320" y="0"/>
                </a:lnTo>
                <a:lnTo>
                  <a:pt x="1001320" y="1001320"/>
                </a:lnTo>
                <a:lnTo>
                  <a:pt x="0" y="1001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4549686" y="2584636"/>
            <a:ext cx="824724" cy="1001320"/>
          </a:xfrm>
          <a:custGeom>
            <a:avLst/>
            <a:gdLst/>
            <a:ahLst/>
            <a:cxnLst/>
            <a:rect l="l" t="t" r="r" b="b"/>
            <a:pathLst>
              <a:path w="824724" h="1001320">
                <a:moveTo>
                  <a:pt x="0" y="0"/>
                </a:moveTo>
                <a:lnTo>
                  <a:pt x="824724" y="0"/>
                </a:lnTo>
                <a:lnTo>
                  <a:pt x="824724" y="1001320"/>
                </a:lnTo>
                <a:lnTo>
                  <a:pt x="0" y="1001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0031453" y="2626180"/>
            <a:ext cx="954316" cy="836328"/>
          </a:xfrm>
          <a:custGeom>
            <a:avLst/>
            <a:gdLst/>
            <a:ahLst/>
            <a:cxnLst/>
            <a:rect l="l" t="t" r="r" b="b"/>
            <a:pathLst>
              <a:path w="954316" h="836328">
                <a:moveTo>
                  <a:pt x="0" y="0"/>
                </a:moveTo>
                <a:lnTo>
                  <a:pt x="954316" y="0"/>
                </a:lnTo>
                <a:lnTo>
                  <a:pt x="954316" y="836328"/>
                </a:lnTo>
                <a:lnTo>
                  <a:pt x="0" y="836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 name="Freeform 5"/>
          <p:cNvSpPr/>
          <p:nvPr/>
        </p:nvSpPr>
        <p:spPr>
          <a:xfrm>
            <a:off x="3457739" y="3731893"/>
            <a:ext cx="727909" cy="885730"/>
          </a:xfrm>
          <a:custGeom>
            <a:avLst/>
            <a:gdLst/>
            <a:ahLst/>
            <a:cxnLst/>
            <a:rect l="l" t="t" r="r" b="b"/>
            <a:pathLst>
              <a:path w="727909" h="885730">
                <a:moveTo>
                  <a:pt x="0" y="0"/>
                </a:moveTo>
                <a:lnTo>
                  <a:pt x="727909" y="0"/>
                </a:lnTo>
                <a:lnTo>
                  <a:pt x="727909" y="885730"/>
                </a:lnTo>
                <a:lnTo>
                  <a:pt x="0" y="885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6" name="Freeform 6"/>
          <p:cNvSpPr/>
          <p:nvPr/>
        </p:nvSpPr>
        <p:spPr>
          <a:xfrm>
            <a:off x="3457739" y="2644750"/>
            <a:ext cx="688946" cy="746825"/>
          </a:xfrm>
          <a:custGeom>
            <a:avLst/>
            <a:gdLst/>
            <a:ahLst/>
            <a:cxnLst/>
            <a:rect l="l" t="t" r="r" b="b"/>
            <a:pathLst>
              <a:path w="688946" h="746825">
                <a:moveTo>
                  <a:pt x="0" y="0"/>
                </a:moveTo>
                <a:lnTo>
                  <a:pt x="688946" y="0"/>
                </a:lnTo>
                <a:lnTo>
                  <a:pt x="688946" y="746825"/>
                </a:lnTo>
                <a:lnTo>
                  <a:pt x="0" y="746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7" name="Freeform 7"/>
          <p:cNvSpPr/>
          <p:nvPr/>
        </p:nvSpPr>
        <p:spPr>
          <a:xfrm>
            <a:off x="5968731" y="3738103"/>
            <a:ext cx="717984" cy="756496"/>
          </a:xfrm>
          <a:custGeom>
            <a:avLst/>
            <a:gdLst/>
            <a:ahLst/>
            <a:cxnLst/>
            <a:rect l="l" t="t" r="r" b="b"/>
            <a:pathLst>
              <a:path w="717984" h="756496">
                <a:moveTo>
                  <a:pt x="0" y="0"/>
                </a:moveTo>
                <a:lnTo>
                  <a:pt x="717984" y="0"/>
                </a:lnTo>
                <a:lnTo>
                  <a:pt x="717984" y="756496"/>
                </a:lnTo>
                <a:lnTo>
                  <a:pt x="0" y="7564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FR"/>
          </a:p>
        </p:txBody>
      </p:sp>
      <p:sp>
        <p:nvSpPr>
          <p:cNvPr id="8" name="Freeform 8"/>
          <p:cNvSpPr/>
          <p:nvPr/>
        </p:nvSpPr>
        <p:spPr>
          <a:xfrm>
            <a:off x="8754020" y="3731893"/>
            <a:ext cx="843179" cy="843179"/>
          </a:xfrm>
          <a:custGeom>
            <a:avLst/>
            <a:gdLst/>
            <a:ahLst/>
            <a:cxnLst/>
            <a:rect l="l" t="t" r="r" b="b"/>
            <a:pathLst>
              <a:path w="843179" h="843179">
                <a:moveTo>
                  <a:pt x="0" y="0"/>
                </a:moveTo>
                <a:lnTo>
                  <a:pt x="843179" y="0"/>
                </a:lnTo>
                <a:lnTo>
                  <a:pt x="843179" y="843179"/>
                </a:lnTo>
                <a:lnTo>
                  <a:pt x="0" y="8431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p>
        </p:txBody>
      </p:sp>
      <p:sp>
        <p:nvSpPr>
          <p:cNvPr id="9" name="Freeform 9"/>
          <p:cNvSpPr/>
          <p:nvPr/>
        </p:nvSpPr>
        <p:spPr>
          <a:xfrm>
            <a:off x="4685463" y="3889026"/>
            <a:ext cx="668554" cy="756496"/>
          </a:xfrm>
          <a:custGeom>
            <a:avLst/>
            <a:gdLst/>
            <a:ahLst/>
            <a:cxnLst/>
            <a:rect l="l" t="t" r="r" b="b"/>
            <a:pathLst>
              <a:path w="668554" h="756496">
                <a:moveTo>
                  <a:pt x="0" y="0"/>
                </a:moveTo>
                <a:lnTo>
                  <a:pt x="668554" y="0"/>
                </a:lnTo>
                <a:lnTo>
                  <a:pt x="668554" y="756496"/>
                </a:lnTo>
                <a:lnTo>
                  <a:pt x="0" y="75649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fr-FR"/>
          </a:p>
        </p:txBody>
      </p:sp>
      <p:sp>
        <p:nvSpPr>
          <p:cNvPr id="10" name="Freeform 10"/>
          <p:cNvSpPr/>
          <p:nvPr/>
        </p:nvSpPr>
        <p:spPr>
          <a:xfrm>
            <a:off x="11480682" y="2573817"/>
            <a:ext cx="763030" cy="774293"/>
          </a:xfrm>
          <a:custGeom>
            <a:avLst/>
            <a:gdLst/>
            <a:ahLst/>
            <a:cxnLst/>
            <a:rect l="l" t="t" r="r" b="b"/>
            <a:pathLst>
              <a:path w="763030" h="774293">
                <a:moveTo>
                  <a:pt x="0" y="0"/>
                </a:moveTo>
                <a:lnTo>
                  <a:pt x="763030" y="0"/>
                </a:lnTo>
                <a:lnTo>
                  <a:pt x="763030" y="774293"/>
                </a:lnTo>
                <a:lnTo>
                  <a:pt x="0" y="77429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fr-FR"/>
          </a:p>
        </p:txBody>
      </p:sp>
      <p:sp>
        <p:nvSpPr>
          <p:cNvPr id="11" name="Freeform 11"/>
          <p:cNvSpPr/>
          <p:nvPr/>
        </p:nvSpPr>
        <p:spPr>
          <a:xfrm>
            <a:off x="11443275" y="3657630"/>
            <a:ext cx="800437" cy="721849"/>
          </a:xfrm>
          <a:custGeom>
            <a:avLst/>
            <a:gdLst/>
            <a:ahLst/>
            <a:cxnLst/>
            <a:rect l="l" t="t" r="r" b="b"/>
            <a:pathLst>
              <a:path w="800437" h="721849">
                <a:moveTo>
                  <a:pt x="0" y="0"/>
                </a:moveTo>
                <a:lnTo>
                  <a:pt x="800437" y="0"/>
                </a:lnTo>
                <a:lnTo>
                  <a:pt x="800437" y="721849"/>
                </a:lnTo>
                <a:lnTo>
                  <a:pt x="0" y="72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fr-FR"/>
          </a:p>
        </p:txBody>
      </p:sp>
      <p:sp>
        <p:nvSpPr>
          <p:cNvPr id="12" name="Freeform 12"/>
          <p:cNvSpPr/>
          <p:nvPr/>
        </p:nvSpPr>
        <p:spPr>
          <a:xfrm>
            <a:off x="10031453" y="3615079"/>
            <a:ext cx="1008689" cy="806951"/>
          </a:xfrm>
          <a:custGeom>
            <a:avLst/>
            <a:gdLst/>
            <a:ahLst/>
            <a:cxnLst/>
            <a:rect l="l" t="t" r="r" b="b"/>
            <a:pathLst>
              <a:path w="1008689" h="806951">
                <a:moveTo>
                  <a:pt x="0" y="0"/>
                </a:moveTo>
                <a:lnTo>
                  <a:pt x="1008688" y="0"/>
                </a:lnTo>
                <a:lnTo>
                  <a:pt x="1008688" y="806951"/>
                </a:lnTo>
                <a:lnTo>
                  <a:pt x="0" y="8069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fr-FR"/>
          </a:p>
        </p:txBody>
      </p:sp>
      <p:sp>
        <p:nvSpPr>
          <p:cNvPr id="13" name="Freeform 13"/>
          <p:cNvSpPr/>
          <p:nvPr/>
        </p:nvSpPr>
        <p:spPr>
          <a:xfrm>
            <a:off x="8722071" y="2573817"/>
            <a:ext cx="814364" cy="888691"/>
          </a:xfrm>
          <a:custGeom>
            <a:avLst/>
            <a:gdLst/>
            <a:ahLst/>
            <a:cxnLst/>
            <a:rect l="l" t="t" r="r" b="b"/>
            <a:pathLst>
              <a:path w="814364" h="888691">
                <a:moveTo>
                  <a:pt x="0" y="0"/>
                </a:moveTo>
                <a:lnTo>
                  <a:pt x="814364" y="0"/>
                </a:lnTo>
                <a:lnTo>
                  <a:pt x="814364" y="888691"/>
                </a:lnTo>
                <a:lnTo>
                  <a:pt x="0" y="8886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fr-FR"/>
          </a:p>
        </p:txBody>
      </p:sp>
      <p:sp>
        <p:nvSpPr>
          <p:cNvPr id="14" name="Freeform 14"/>
          <p:cNvSpPr/>
          <p:nvPr/>
        </p:nvSpPr>
        <p:spPr>
          <a:xfrm>
            <a:off x="7375552" y="3615079"/>
            <a:ext cx="944214" cy="1002544"/>
          </a:xfrm>
          <a:custGeom>
            <a:avLst/>
            <a:gdLst/>
            <a:ahLst/>
            <a:cxnLst/>
            <a:rect l="l" t="t" r="r" b="b"/>
            <a:pathLst>
              <a:path w="944214" h="1002544">
                <a:moveTo>
                  <a:pt x="0" y="0"/>
                </a:moveTo>
                <a:lnTo>
                  <a:pt x="944214" y="0"/>
                </a:lnTo>
                <a:lnTo>
                  <a:pt x="944214" y="1002544"/>
                </a:lnTo>
                <a:lnTo>
                  <a:pt x="0" y="100254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fr-FR"/>
          </a:p>
        </p:txBody>
      </p:sp>
      <p:sp>
        <p:nvSpPr>
          <p:cNvPr id="15" name="Freeform 15"/>
          <p:cNvSpPr/>
          <p:nvPr/>
        </p:nvSpPr>
        <p:spPr>
          <a:xfrm>
            <a:off x="5968731" y="2572593"/>
            <a:ext cx="752819" cy="1002544"/>
          </a:xfrm>
          <a:custGeom>
            <a:avLst/>
            <a:gdLst/>
            <a:ahLst/>
            <a:cxnLst/>
            <a:rect l="l" t="t" r="r" b="b"/>
            <a:pathLst>
              <a:path w="752819" h="1002544">
                <a:moveTo>
                  <a:pt x="0" y="0"/>
                </a:moveTo>
                <a:lnTo>
                  <a:pt x="752819" y="0"/>
                </a:lnTo>
                <a:lnTo>
                  <a:pt x="752819" y="1002544"/>
                </a:lnTo>
                <a:lnTo>
                  <a:pt x="0" y="100254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fr-FR"/>
          </a:p>
        </p:txBody>
      </p:sp>
      <p:sp>
        <p:nvSpPr>
          <p:cNvPr id="16" name="Freeform 16"/>
          <p:cNvSpPr/>
          <p:nvPr/>
        </p:nvSpPr>
        <p:spPr>
          <a:xfrm>
            <a:off x="3444530" y="8484482"/>
            <a:ext cx="538179" cy="685182"/>
          </a:xfrm>
          <a:custGeom>
            <a:avLst/>
            <a:gdLst/>
            <a:ahLst/>
            <a:cxnLst/>
            <a:rect l="l" t="t" r="r" b="b"/>
            <a:pathLst>
              <a:path w="538179" h="685182">
                <a:moveTo>
                  <a:pt x="0" y="0"/>
                </a:moveTo>
                <a:lnTo>
                  <a:pt x="538179" y="0"/>
                </a:lnTo>
                <a:lnTo>
                  <a:pt x="538179" y="685182"/>
                </a:lnTo>
                <a:lnTo>
                  <a:pt x="0" y="68518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fr-FR"/>
          </a:p>
        </p:txBody>
      </p:sp>
      <p:sp>
        <p:nvSpPr>
          <p:cNvPr id="17" name="Freeform 17"/>
          <p:cNvSpPr/>
          <p:nvPr/>
        </p:nvSpPr>
        <p:spPr>
          <a:xfrm>
            <a:off x="4699737" y="8468961"/>
            <a:ext cx="777545" cy="757753"/>
          </a:xfrm>
          <a:custGeom>
            <a:avLst/>
            <a:gdLst/>
            <a:ahLst/>
            <a:cxnLst/>
            <a:rect l="l" t="t" r="r" b="b"/>
            <a:pathLst>
              <a:path w="777545" h="757753">
                <a:moveTo>
                  <a:pt x="0" y="0"/>
                </a:moveTo>
                <a:lnTo>
                  <a:pt x="777545" y="0"/>
                </a:lnTo>
                <a:lnTo>
                  <a:pt x="777545" y="757753"/>
                </a:lnTo>
                <a:lnTo>
                  <a:pt x="0" y="75775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fr-FR"/>
          </a:p>
        </p:txBody>
      </p:sp>
      <p:sp>
        <p:nvSpPr>
          <p:cNvPr id="18" name="Freeform 18"/>
          <p:cNvSpPr/>
          <p:nvPr/>
        </p:nvSpPr>
        <p:spPr>
          <a:xfrm>
            <a:off x="6143587" y="8425272"/>
            <a:ext cx="756240" cy="820379"/>
          </a:xfrm>
          <a:custGeom>
            <a:avLst/>
            <a:gdLst/>
            <a:ahLst/>
            <a:cxnLst/>
            <a:rect l="l" t="t" r="r" b="b"/>
            <a:pathLst>
              <a:path w="756240" h="820379">
                <a:moveTo>
                  <a:pt x="0" y="0"/>
                </a:moveTo>
                <a:lnTo>
                  <a:pt x="756240" y="0"/>
                </a:lnTo>
                <a:lnTo>
                  <a:pt x="756240" y="820379"/>
                </a:lnTo>
                <a:lnTo>
                  <a:pt x="0" y="820379"/>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fr-FR"/>
          </a:p>
        </p:txBody>
      </p:sp>
      <p:sp>
        <p:nvSpPr>
          <p:cNvPr id="19" name="Freeform 19"/>
          <p:cNvSpPr/>
          <p:nvPr/>
        </p:nvSpPr>
        <p:spPr>
          <a:xfrm>
            <a:off x="7292688" y="8495827"/>
            <a:ext cx="733882" cy="673837"/>
          </a:xfrm>
          <a:custGeom>
            <a:avLst/>
            <a:gdLst/>
            <a:ahLst/>
            <a:cxnLst/>
            <a:rect l="l" t="t" r="r" b="b"/>
            <a:pathLst>
              <a:path w="733882" h="673837">
                <a:moveTo>
                  <a:pt x="0" y="0"/>
                </a:moveTo>
                <a:lnTo>
                  <a:pt x="733882" y="0"/>
                </a:lnTo>
                <a:lnTo>
                  <a:pt x="733882" y="673837"/>
                </a:lnTo>
                <a:lnTo>
                  <a:pt x="0" y="67383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fr-FR"/>
          </a:p>
        </p:txBody>
      </p:sp>
      <p:sp>
        <p:nvSpPr>
          <p:cNvPr id="20" name="Freeform 20"/>
          <p:cNvSpPr/>
          <p:nvPr/>
        </p:nvSpPr>
        <p:spPr>
          <a:xfrm>
            <a:off x="7395284" y="6211507"/>
            <a:ext cx="605051" cy="731380"/>
          </a:xfrm>
          <a:custGeom>
            <a:avLst/>
            <a:gdLst/>
            <a:ahLst/>
            <a:cxnLst/>
            <a:rect l="l" t="t" r="r" b="b"/>
            <a:pathLst>
              <a:path w="605051" h="731380">
                <a:moveTo>
                  <a:pt x="0" y="0"/>
                </a:moveTo>
                <a:lnTo>
                  <a:pt x="605051" y="0"/>
                </a:lnTo>
                <a:lnTo>
                  <a:pt x="605051" y="731381"/>
                </a:lnTo>
                <a:lnTo>
                  <a:pt x="0" y="73138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fr-FR"/>
          </a:p>
        </p:txBody>
      </p:sp>
      <p:sp>
        <p:nvSpPr>
          <p:cNvPr id="21" name="Freeform 21"/>
          <p:cNvSpPr/>
          <p:nvPr/>
        </p:nvSpPr>
        <p:spPr>
          <a:xfrm>
            <a:off x="8686546" y="4914529"/>
            <a:ext cx="672084" cy="768495"/>
          </a:xfrm>
          <a:custGeom>
            <a:avLst/>
            <a:gdLst/>
            <a:ahLst/>
            <a:cxnLst/>
            <a:rect l="l" t="t" r="r" b="b"/>
            <a:pathLst>
              <a:path w="672084" h="768495">
                <a:moveTo>
                  <a:pt x="0" y="0"/>
                </a:moveTo>
                <a:lnTo>
                  <a:pt x="672084" y="0"/>
                </a:lnTo>
                <a:lnTo>
                  <a:pt x="672084" y="768496"/>
                </a:lnTo>
                <a:lnTo>
                  <a:pt x="0" y="76849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fr-FR"/>
          </a:p>
        </p:txBody>
      </p:sp>
      <p:sp>
        <p:nvSpPr>
          <p:cNvPr id="22" name="Freeform 22"/>
          <p:cNvSpPr/>
          <p:nvPr/>
        </p:nvSpPr>
        <p:spPr>
          <a:xfrm>
            <a:off x="9191008" y="4920886"/>
            <a:ext cx="741760" cy="713439"/>
          </a:xfrm>
          <a:custGeom>
            <a:avLst/>
            <a:gdLst/>
            <a:ahLst/>
            <a:cxnLst/>
            <a:rect l="l" t="t" r="r" b="b"/>
            <a:pathLst>
              <a:path w="741760" h="713439">
                <a:moveTo>
                  <a:pt x="0" y="0"/>
                </a:moveTo>
                <a:lnTo>
                  <a:pt x="741760" y="0"/>
                </a:lnTo>
                <a:lnTo>
                  <a:pt x="741760" y="713438"/>
                </a:lnTo>
                <a:lnTo>
                  <a:pt x="0" y="713438"/>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fr-FR"/>
          </a:p>
        </p:txBody>
      </p:sp>
      <p:sp>
        <p:nvSpPr>
          <p:cNvPr id="23" name="Freeform 23"/>
          <p:cNvSpPr/>
          <p:nvPr/>
        </p:nvSpPr>
        <p:spPr>
          <a:xfrm>
            <a:off x="10299482" y="4793800"/>
            <a:ext cx="625403" cy="744528"/>
          </a:xfrm>
          <a:custGeom>
            <a:avLst/>
            <a:gdLst/>
            <a:ahLst/>
            <a:cxnLst/>
            <a:rect l="l" t="t" r="r" b="b"/>
            <a:pathLst>
              <a:path w="625403" h="744528">
                <a:moveTo>
                  <a:pt x="0" y="0"/>
                </a:moveTo>
                <a:lnTo>
                  <a:pt x="625403" y="0"/>
                </a:lnTo>
                <a:lnTo>
                  <a:pt x="625403" y="744527"/>
                </a:lnTo>
                <a:lnTo>
                  <a:pt x="0" y="74452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fr-FR"/>
          </a:p>
        </p:txBody>
      </p:sp>
      <p:sp>
        <p:nvSpPr>
          <p:cNvPr id="24" name="Freeform 24"/>
          <p:cNvSpPr/>
          <p:nvPr/>
        </p:nvSpPr>
        <p:spPr>
          <a:xfrm>
            <a:off x="11431198" y="4960173"/>
            <a:ext cx="728882" cy="646717"/>
          </a:xfrm>
          <a:custGeom>
            <a:avLst/>
            <a:gdLst/>
            <a:ahLst/>
            <a:cxnLst/>
            <a:rect l="l" t="t" r="r" b="b"/>
            <a:pathLst>
              <a:path w="728882" h="646717">
                <a:moveTo>
                  <a:pt x="0" y="0"/>
                </a:moveTo>
                <a:lnTo>
                  <a:pt x="728882" y="0"/>
                </a:lnTo>
                <a:lnTo>
                  <a:pt x="728882" y="646717"/>
                </a:lnTo>
                <a:lnTo>
                  <a:pt x="0" y="6467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fr-FR"/>
          </a:p>
        </p:txBody>
      </p:sp>
      <p:sp>
        <p:nvSpPr>
          <p:cNvPr id="25" name="Freeform 25"/>
          <p:cNvSpPr/>
          <p:nvPr/>
        </p:nvSpPr>
        <p:spPr>
          <a:xfrm>
            <a:off x="12733394" y="4916533"/>
            <a:ext cx="639392" cy="616141"/>
          </a:xfrm>
          <a:custGeom>
            <a:avLst/>
            <a:gdLst/>
            <a:ahLst/>
            <a:cxnLst/>
            <a:rect l="l" t="t" r="r" b="b"/>
            <a:pathLst>
              <a:path w="639392" h="616141">
                <a:moveTo>
                  <a:pt x="0" y="0"/>
                </a:moveTo>
                <a:lnTo>
                  <a:pt x="639392" y="0"/>
                </a:lnTo>
                <a:lnTo>
                  <a:pt x="639392" y="616142"/>
                </a:lnTo>
                <a:lnTo>
                  <a:pt x="0" y="616142"/>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fr-FR"/>
          </a:p>
        </p:txBody>
      </p:sp>
      <p:sp>
        <p:nvSpPr>
          <p:cNvPr id="26" name="Freeform 26"/>
          <p:cNvSpPr/>
          <p:nvPr/>
        </p:nvSpPr>
        <p:spPr>
          <a:xfrm>
            <a:off x="8667728" y="6070971"/>
            <a:ext cx="709720" cy="795002"/>
          </a:xfrm>
          <a:custGeom>
            <a:avLst/>
            <a:gdLst/>
            <a:ahLst/>
            <a:cxnLst/>
            <a:rect l="l" t="t" r="r" b="b"/>
            <a:pathLst>
              <a:path w="709720" h="795002">
                <a:moveTo>
                  <a:pt x="0" y="0"/>
                </a:moveTo>
                <a:lnTo>
                  <a:pt x="709720" y="0"/>
                </a:lnTo>
                <a:lnTo>
                  <a:pt x="709720" y="795002"/>
                </a:lnTo>
                <a:lnTo>
                  <a:pt x="0" y="795002"/>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fr-FR"/>
          </a:p>
        </p:txBody>
      </p:sp>
      <p:sp>
        <p:nvSpPr>
          <p:cNvPr id="27" name="Freeform 27"/>
          <p:cNvSpPr/>
          <p:nvPr/>
        </p:nvSpPr>
        <p:spPr>
          <a:xfrm>
            <a:off x="10230443" y="7152484"/>
            <a:ext cx="763482" cy="795294"/>
          </a:xfrm>
          <a:custGeom>
            <a:avLst/>
            <a:gdLst/>
            <a:ahLst/>
            <a:cxnLst/>
            <a:rect l="l" t="t" r="r" b="b"/>
            <a:pathLst>
              <a:path w="763482" h="795294">
                <a:moveTo>
                  <a:pt x="0" y="0"/>
                </a:moveTo>
                <a:lnTo>
                  <a:pt x="763481" y="0"/>
                </a:lnTo>
                <a:lnTo>
                  <a:pt x="763481" y="795294"/>
                </a:lnTo>
                <a:lnTo>
                  <a:pt x="0" y="795294"/>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fr-FR"/>
          </a:p>
        </p:txBody>
      </p:sp>
      <p:sp>
        <p:nvSpPr>
          <p:cNvPr id="28" name="Freeform 28"/>
          <p:cNvSpPr/>
          <p:nvPr/>
        </p:nvSpPr>
        <p:spPr>
          <a:xfrm>
            <a:off x="10279049" y="5962892"/>
            <a:ext cx="666269" cy="765027"/>
          </a:xfrm>
          <a:custGeom>
            <a:avLst/>
            <a:gdLst/>
            <a:ahLst/>
            <a:cxnLst/>
            <a:rect l="l" t="t" r="r" b="b"/>
            <a:pathLst>
              <a:path w="666269" h="765027">
                <a:moveTo>
                  <a:pt x="0" y="0"/>
                </a:moveTo>
                <a:lnTo>
                  <a:pt x="666269" y="0"/>
                </a:lnTo>
                <a:lnTo>
                  <a:pt x="666269" y="765027"/>
                </a:lnTo>
                <a:lnTo>
                  <a:pt x="0" y="76502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fr-FR"/>
          </a:p>
        </p:txBody>
      </p:sp>
      <p:sp>
        <p:nvSpPr>
          <p:cNvPr id="29" name="Freeform 29"/>
          <p:cNvSpPr/>
          <p:nvPr/>
        </p:nvSpPr>
        <p:spPr>
          <a:xfrm>
            <a:off x="11398138" y="6022275"/>
            <a:ext cx="795002" cy="795002"/>
          </a:xfrm>
          <a:custGeom>
            <a:avLst/>
            <a:gdLst/>
            <a:ahLst/>
            <a:cxnLst/>
            <a:rect l="l" t="t" r="r" b="b"/>
            <a:pathLst>
              <a:path w="795002" h="795002">
                <a:moveTo>
                  <a:pt x="0" y="0"/>
                </a:moveTo>
                <a:lnTo>
                  <a:pt x="795002" y="0"/>
                </a:lnTo>
                <a:lnTo>
                  <a:pt x="795002" y="795002"/>
                </a:lnTo>
                <a:lnTo>
                  <a:pt x="0" y="795002"/>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fr-FR"/>
          </a:p>
        </p:txBody>
      </p:sp>
      <p:sp>
        <p:nvSpPr>
          <p:cNvPr id="30" name="Freeform 30"/>
          <p:cNvSpPr/>
          <p:nvPr/>
        </p:nvSpPr>
        <p:spPr>
          <a:xfrm>
            <a:off x="9022588" y="8437815"/>
            <a:ext cx="823750" cy="795294"/>
          </a:xfrm>
          <a:custGeom>
            <a:avLst/>
            <a:gdLst/>
            <a:ahLst/>
            <a:cxnLst/>
            <a:rect l="l" t="t" r="r" b="b"/>
            <a:pathLst>
              <a:path w="823750" h="795294">
                <a:moveTo>
                  <a:pt x="0" y="0"/>
                </a:moveTo>
                <a:lnTo>
                  <a:pt x="823751" y="0"/>
                </a:lnTo>
                <a:lnTo>
                  <a:pt x="823751" y="795293"/>
                </a:lnTo>
                <a:lnTo>
                  <a:pt x="0" y="795293"/>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fr-FR"/>
          </a:p>
        </p:txBody>
      </p:sp>
      <p:sp>
        <p:nvSpPr>
          <p:cNvPr id="31" name="Freeform 31"/>
          <p:cNvSpPr/>
          <p:nvPr/>
        </p:nvSpPr>
        <p:spPr>
          <a:xfrm>
            <a:off x="13847936" y="7158950"/>
            <a:ext cx="850523" cy="821142"/>
          </a:xfrm>
          <a:custGeom>
            <a:avLst/>
            <a:gdLst/>
            <a:ahLst/>
            <a:cxnLst/>
            <a:rect l="l" t="t" r="r" b="b"/>
            <a:pathLst>
              <a:path w="850523" h="821142">
                <a:moveTo>
                  <a:pt x="0" y="0"/>
                </a:moveTo>
                <a:lnTo>
                  <a:pt x="850524" y="0"/>
                </a:lnTo>
                <a:lnTo>
                  <a:pt x="850524" y="821141"/>
                </a:lnTo>
                <a:lnTo>
                  <a:pt x="0" y="821141"/>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fr-FR"/>
          </a:p>
        </p:txBody>
      </p:sp>
      <p:sp>
        <p:nvSpPr>
          <p:cNvPr id="32" name="Freeform 32"/>
          <p:cNvSpPr/>
          <p:nvPr/>
        </p:nvSpPr>
        <p:spPr>
          <a:xfrm>
            <a:off x="14066807" y="4835561"/>
            <a:ext cx="712923" cy="702553"/>
          </a:xfrm>
          <a:custGeom>
            <a:avLst/>
            <a:gdLst/>
            <a:ahLst/>
            <a:cxnLst/>
            <a:rect l="l" t="t" r="r" b="b"/>
            <a:pathLst>
              <a:path w="712923" h="702553">
                <a:moveTo>
                  <a:pt x="0" y="0"/>
                </a:moveTo>
                <a:lnTo>
                  <a:pt x="712923" y="0"/>
                </a:lnTo>
                <a:lnTo>
                  <a:pt x="712923" y="702553"/>
                </a:lnTo>
                <a:lnTo>
                  <a:pt x="0" y="7025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fr-FR"/>
          </a:p>
        </p:txBody>
      </p:sp>
      <p:sp>
        <p:nvSpPr>
          <p:cNvPr id="33" name="Freeform 33"/>
          <p:cNvSpPr/>
          <p:nvPr/>
        </p:nvSpPr>
        <p:spPr>
          <a:xfrm>
            <a:off x="3306376" y="4907511"/>
            <a:ext cx="814486" cy="814486"/>
          </a:xfrm>
          <a:custGeom>
            <a:avLst/>
            <a:gdLst/>
            <a:ahLst/>
            <a:cxnLst/>
            <a:rect l="l" t="t" r="r" b="b"/>
            <a:pathLst>
              <a:path w="814486" h="814486">
                <a:moveTo>
                  <a:pt x="0" y="0"/>
                </a:moveTo>
                <a:lnTo>
                  <a:pt x="814487" y="0"/>
                </a:lnTo>
                <a:lnTo>
                  <a:pt x="814487" y="814487"/>
                </a:lnTo>
                <a:lnTo>
                  <a:pt x="0" y="814487"/>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txBody>
          <a:bodyPr/>
          <a:lstStyle/>
          <a:p>
            <a:endParaRPr lang="fr-FR"/>
          </a:p>
        </p:txBody>
      </p:sp>
      <p:sp>
        <p:nvSpPr>
          <p:cNvPr id="34" name="Freeform 34"/>
          <p:cNvSpPr/>
          <p:nvPr/>
        </p:nvSpPr>
        <p:spPr>
          <a:xfrm>
            <a:off x="11444362" y="7232662"/>
            <a:ext cx="702553" cy="702553"/>
          </a:xfrm>
          <a:custGeom>
            <a:avLst/>
            <a:gdLst/>
            <a:ahLst/>
            <a:cxnLst/>
            <a:rect l="l" t="t" r="r" b="b"/>
            <a:pathLst>
              <a:path w="702553" h="702553">
                <a:moveTo>
                  <a:pt x="0" y="0"/>
                </a:moveTo>
                <a:lnTo>
                  <a:pt x="702554" y="0"/>
                </a:lnTo>
                <a:lnTo>
                  <a:pt x="702554" y="702554"/>
                </a:lnTo>
                <a:lnTo>
                  <a:pt x="0" y="702554"/>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fr-FR"/>
          </a:p>
        </p:txBody>
      </p:sp>
      <p:sp>
        <p:nvSpPr>
          <p:cNvPr id="35" name="Freeform 35"/>
          <p:cNvSpPr/>
          <p:nvPr/>
        </p:nvSpPr>
        <p:spPr>
          <a:xfrm>
            <a:off x="6161255" y="59969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fr-FR"/>
          </a:p>
        </p:txBody>
      </p:sp>
      <p:sp>
        <p:nvSpPr>
          <p:cNvPr id="36" name="Freeform 36"/>
          <p:cNvSpPr/>
          <p:nvPr/>
        </p:nvSpPr>
        <p:spPr>
          <a:xfrm>
            <a:off x="12642022" y="7246220"/>
            <a:ext cx="822137" cy="702553"/>
          </a:xfrm>
          <a:custGeom>
            <a:avLst/>
            <a:gdLst/>
            <a:ahLst/>
            <a:cxnLst/>
            <a:rect l="l" t="t" r="r" b="b"/>
            <a:pathLst>
              <a:path w="822137" h="702553">
                <a:moveTo>
                  <a:pt x="0" y="0"/>
                </a:moveTo>
                <a:lnTo>
                  <a:pt x="822137" y="0"/>
                </a:lnTo>
                <a:lnTo>
                  <a:pt x="822137" y="702554"/>
                </a:lnTo>
                <a:lnTo>
                  <a:pt x="0" y="702554"/>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txBody>
          <a:bodyPr/>
          <a:lstStyle/>
          <a:p>
            <a:endParaRPr lang="fr-FR"/>
          </a:p>
        </p:txBody>
      </p:sp>
      <p:sp>
        <p:nvSpPr>
          <p:cNvPr id="37" name="Freeform 37"/>
          <p:cNvSpPr/>
          <p:nvPr/>
        </p:nvSpPr>
        <p:spPr>
          <a:xfrm>
            <a:off x="4764058" y="5986215"/>
            <a:ext cx="648904" cy="702553"/>
          </a:xfrm>
          <a:custGeom>
            <a:avLst/>
            <a:gdLst/>
            <a:ahLst/>
            <a:cxnLst/>
            <a:rect l="l" t="t" r="r" b="b"/>
            <a:pathLst>
              <a:path w="648904" h="702553">
                <a:moveTo>
                  <a:pt x="0" y="0"/>
                </a:moveTo>
                <a:lnTo>
                  <a:pt x="648904" y="0"/>
                </a:lnTo>
                <a:lnTo>
                  <a:pt x="648904" y="702553"/>
                </a:lnTo>
                <a:lnTo>
                  <a:pt x="0" y="702553"/>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txBody>
          <a:bodyPr/>
          <a:lstStyle/>
          <a:p>
            <a:endParaRPr lang="fr-FR"/>
          </a:p>
        </p:txBody>
      </p:sp>
      <p:sp>
        <p:nvSpPr>
          <p:cNvPr id="38" name="Freeform 38"/>
          <p:cNvSpPr/>
          <p:nvPr/>
        </p:nvSpPr>
        <p:spPr>
          <a:xfrm>
            <a:off x="3407051" y="6140886"/>
            <a:ext cx="613138" cy="702553"/>
          </a:xfrm>
          <a:custGeom>
            <a:avLst/>
            <a:gdLst/>
            <a:ahLst/>
            <a:cxnLst/>
            <a:rect l="l" t="t" r="r" b="b"/>
            <a:pathLst>
              <a:path w="613138" h="702553">
                <a:moveTo>
                  <a:pt x="0" y="0"/>
                </a:moveTo>
                <a:lnTo>
                  <a:pt x="613137" y="0"/>
                </a:lnTo>
                <a:lnTo>
                  <a:pt x="613137" y="702554"/>
                </a:lnTo>
                <a:lnTo>
                  <a:pt x="0" y="702554"/>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fr-FR"/>
          </a:p>
        </p:txBody>
      </p:sp>
      <p:sp>
        <p:nvSpPr>
          <p:cNvPr id="39" name="Freeform 39"/>
          <p:cNvSpPr/>
          <p:nvPr/>
        </p:nvSpPr>
        <p:spPr>
          <a:xfrm>
            <a:off x="14062817" y="8407900"/>
            <a:ext cx="471350" cy="702553"/>
          </a:xfrm>
          <a:custGeom>
            <a:avLst/>
            <a:gdLst/>
            <a:ahLst/>
            <a:cxnLst/>
            <a:rect l="l" t="t" r="r" b="b"/>
            <a:pathLst>
              <a:path w="471350" h="702553">
                <a:moveTo>
                  <a:pt x="0" y="0"/>
                </a:moveTo>
                <a:lnTo>
                  <a:pt x="471349" y="0"/>
                </a:lnTo>
                <a:lnTo>
                  <a:pt x="471349" y="702553"/>
                </a:lnTo>
                <a:lnTo>
                  <a:pt x="0" y="702553"/>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txBody>
          <a:bodyPr/>
          <a:lstStyle/>
          <a:p>
            <a:endParaRPr lang="fr-FR"/>
          </a:p>
        </p:txBody>
      </p:sp>
      <p:sp>
        <p:nvSpPr>
          <p:cNvPr id="40" name="Freeform 40"/>
          <p:cNvSpPr/>
          <p:nvPr/>
        </p:nvSpPr>
        <p:spPr>
          <a:xfrm>
            <a:off x="7461386" y="5008338"/>
            <a:ext cx="605473" cy="702553"/>
          </a:xfrm>
          <a:custGeom>
            <a:avLst/>
            <a:gdLst/>
            <a:ahLst/>
            <a:cxnLst/>
            <a:rect l="l" t="t" r="r" b="b"/>
            <a:pathLst>
              <a:path w="605473" h="702553">
                <a:moveTo>
                  <a:pt x="0" y="0"/>
                </a:moveTo>
                <a:lnTo>
                  <a:pt x="605473" y="0"/>
                </a:lnTo>
                <a:lnTo>
                  <a:pt x="605473" y="702553"/>
                </a:lnTo>
                <a:lnTo>
                  <a:pt x="0" y="702553"/>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fr-FR"/>
          </a:p>
        </p:txBody>
      </p:sp>
      <p:sp>
        <p:nvSpPr>
          <p:cNvPr id="41" name="Freeform 41"/>
          <p:cNvSpPr/>
          <p:nvPr/>
        </p:nvSpPr>
        <p:spPr>
          <a:xfrm>
            <a:off x="4591704" y="4935249"/>
            <a:ext cx="993611" cy="596167"/>
          </a:xfrm>
          <a:custGeom>
            <a:avLst/>
            <a:gdLst/>
            <a:ahLst/>
            <a:cxnLst/>
            <a:rect l="l" t="t" r="r" b="b"/>
            <a:pathLst>
              <a:path w="993611" h="596167">
                <a:moveTo>
                  <a:pt x="0" y="0"/>
                </a:moveTo>
                <a:lnTo>
                  <a:pt x="993611" y="0"/>
                </a:lnTo>
                <a:lnTo>
                  <a:pt x="993611" y="596166"/>
                </a:lnTo>
                <a:lnTo>
                  <a:pt x="0" y="596166"/>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txBody>
          <a:bodyPr/>
          <a:lstStyle/>
          <a:p>
            <a:endParaRPr lang="fr-FR"/>
          </a:p>
        </p:txBody>
      </p:sp>
      <p:sp>
        <p:nvSpPr>
          <p:cNvPr id="42" name="Freeform 42"/>
          <p:cNvSpPr/>
          <p:nvPr/>
        </p:nvSpPr>
        <p:spPr>
          <a:xfrm>
            <a:off x="6242601" y="4853793"/>
            <a:ext cx="558211" cy="702553"/>
          </a:xfrm>
          <a:custGeom>
            <a:avLst/>
            <a:gdLst/>
            <a:ahLst/>
            <a:cxnLst/>
            <a:rect l="l" t="t" r="r" b="b"/>
            <a:pathLst>
              <a:path w="558211" h="702553">
                <a:moveTo>
                  <a:pt x="0" y="0"/>
                </a:moveTo>
                <a:lnTo>
                  <a:pt x="558211" y="0"/>
                </a:lnTo>
                <a:lnTo>
                  <a:pt x="558211" y="702554"/>
                </a:lnTo>
                <a:lnTo>
                  <a:pt x="0" y="702554"/>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txBody>
          <a:bodyPr/>
          <a:lstStyle/>
          <a:p>
            <a:endParaRPr lang="fr-FR"/>
          </a:p>
        </p:txBody>
      </p:sp>
      <p:sp>
        <p:nvSpPr>
          <p:cNvPr id="43" name="Freeform 43"/>
          <p:cNvSpPr/>
          <p:nvPr/>
        </p:nvSpPr>
        <p:spPr>
          <a:xfrm>
            <a:off x="14062817" y="59117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fr-FR"/>
          </a:p>
        </p:txBody>
      </p:sp>
      <p:sp>
        <p:nvSpPr>
          <p:cNvPr id="44" name="Freeform 44"/>
          <p:cNvSpPr/>
          <p:nvPr/>
        </p:nvSpPr>
        <p:spPr>
          <a:xfrm>
            <a:off x="11347565" y="8350601"/>
            <a:ext cx="896147" cy="907699"/>
          </a:xfrm>
          <a:custGeom>
            <a:avLst/>
            <a:gdLst/>
            <a:ahLst/>
            <a:cxnLst/>
            <a:rect l="l" t="t" r="r" b="b"/>
            <a:pathLst>
              <a:path w="896147" h="907699">
                <a:moveTo>
                  <a:pt x="0" y="0"/>
                </a:moveTo>
                <a:lnTo>
                  <a:pt x="896147" y="0"/>
                </a:lnTo>
                <a:lnTo>
                  <a:pt x="896147" y="907699"/>
                </a:lnTo>
                <a:lnTo>
                  <a:pt x="0" y="907699"/>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txBody>
          <a:bodyPr/>
          <a:lstStyle/>
          <a:p>
            <a:endParaRPr lang="fr-FR"/>
          </a:p>
        </p:txBody>
      </p:sp>
      <p:sp>
        <p:nvSpPr>
          <p:cNvPr id="45" name="Freeform 45"/>
          <p:cNvSpPr/>
          <p:nvPr/>
        </p:nvSpPr>
        <p:spPr>
          <a:xfrm>
            <a:off x="12641468" y="8407900"/>
            <a:ext cx="823245" cy="812767"/>
          </a:xfrm>
          <a:custGeom>
            <a:avLst/>
            <a:gdLst/>
            <a:ahLst/>
            <a:cxnLst/>
            <a:rect l="l" t="t" r="r" b="b"/>
            <a:pathLst>
              <a:path w="823245" h="812767">
                <a:moveTo>
                  <a:pt x="0" y="0"/>
                </a:moveTo>
                <a:lnTo>
                  <a:pt x="823245" y="0"/>
                </a:lnTo>
                <a:lnTo>
                  <a:pt x="823245" y="812767"/>
                </a:lnTo>
                <a:lnTo>
                  <a:pt x="0" y="812767"/>
                </a:lnTo>
                <a:lnTo>
                  <a:pt x="0" y="0"/>
                </a:lnTo>
                <a:close/>
              </a:path>
            </a:pathLst>
          </a:custGeom>
          <a:blipFill>
            <a:blip r:embed="rId88">
              <a:extLst>
                <a:ext uri="{96DAC541-7B7A-43D3-8B79-37D633B846F1}">
                  <asvg:svgBlip xmlns:asvg="http://schemas.microsoft.com/office/drawing/2016/SVG/main" r:embed="rId89"/>
                </a:ext>
              </a:extLst>
            </a:blip>
            <a:stretch>
              <a:fillRect/>
            </a:stretch>
          </a:blipFill>
        </p:spPr>
        <p:txBody>
          <a:bodyPr/>
          <a:lstStyle/>
          <a:p>
            <a:endParaRPr lang="fr-FR"/>
          </a:p>
        </p:txBody>
      </p:sp>
      <p:sp>
        <p:nvSpPr>
          <p:cNvPr id="46" name="Freeform 46"/>
          <p:cNvSpPr/>
          <p:nvPr/>
        </p:nvSpPr>
        <p:spPr>
          <a:xfrm>
            <a:off x="12692223" y="6034656"/>
            <a:ext cx="721734" cy="844583"/>
          </a:xfrm>
          <a:custGeom>
            <a:avLst/>
            <a:gdLst/>
            <a:ahLst/>
            <a:cxnLst/>
            <a:rect l="l" t="t" r="r" b="b"/>
            <a:pathLst>
              <a:path w="721734" h="844583">
                <a:moveTo>
                  <a:pt x="0" y="0"/>
                </a:moveTo>
                <a:lnTo>
                  <a:pt x="721734" y="0"/>
                </a:lnTo>
                <a:lnTo>
                  <a:pt x="721734" y="844583"/>
                </a:lnTo>
                <a:lnTo>
                  <a:pt x="0" y="844583"/>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txBody>
          <a:bodyPr/>
          <a:lstStyle/>
          <a:p>
            <a:endParaRPr lang="fr-FR"/>
          </a:p>
        </p:txBody>
      </p:sp>
      <p:sp>
        <p:nvSpPr>
          <p:cNvPr id="47" name="Freeform 47"/>
          <p:cNvSpPr/>
          <p:nvPr/>
        </p:nvSpPr>
        <p:spPr>
          <a:xfrm>
            <a:off x="6082652" y="7140093"/>
            <a:ext cx="878110" cy="844583"/>
          </a:xfrm>
          <a:custGeom>
            <a:avLst/>
            <a:gdLst/>
            <a:ahLst/>
            <a:cxnLst/>
            <a:rect l="l" t="t" r="r" b="b"/>
            <a:pathLst>
              <a:path w="878110" h="844583">
                <a:moveTo>
                  <a:pt x="0" y="0"/>
                </a:moveTo>
                <a:lnTo>
                  <a:pt x="878110" y="0"/>
                </a:lnTo>
                <a:lnTo>
                  <a:pt x="878110" y="844583"/>
                </a:lnTo>
                <a:lnTo>
                  <a:pt x="0" y="844583"/>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txBody>
          <a:bodyPr/>
          <a:lstStyle/>
          <a:p>
            <a:endParaRPr lang="fr-FR"/>
          </a:p>
        </p:txBody>
      </p:sp>
      <p:sp>
        <p:nvSpPr>
          <p:cNvPr id="48" name="Freeform 48"/>
          <p:cNvSpPr/>
          <p:nvPr/>
        </p:nvSpPr>
        <p:spPr>
          <a:xfrm>
            <a:off x="4664293" y="7143567"/>
            <a:ext cx="848434" cy="870595"/>
          </a:xfrm>
          <a:custGeom>
            <a:avLst/>
            <a:gdLst/>
            <a:ahLst/>
            <a:cxnLst/>
            <a:rect l="l" t="t" r="r" b="b"/>
            <a:pathLst>
              <a:path w="848434" h="870595">
                <a:moveTo>
                  <a:pt x="0" y="0"/>
                </a:moveTo>
                <a:lnTo>
                  <a:pt x="848434" y="0"/>
                </a:lnTo>
                <a:lnTo>
                  <a:pt x="848434" y="870595"/>
                </a:lnTo>
                <a:lnTo>
                  <a:pt x="0" y="870595"/>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txBody>
          <a:bodyPr/>
          <a:lstStyle/>
          <a:p>
            <a:endParaRPr lang="fr-FR"/>
          </a:p>
        </p:txBody>
      </p:sp>
      <p:sp>
        <p:nvSpPr>
          <p:cNvPr id="49" name="Freeform 49"/>
          <p:cNvSpPr/>
          <p:nvPr/>
        </p:nvSpPr>
        <p:spPr>
          <a:xfrm>
            <a:off x="3311987" y="7262329"/>
            <a:ext cx="803265" cy="803265"/>
          </a:xfrm>
          <a:custGeom>
            <a:avLst/>
            <a:gdLst/>
            <a:ahLst/>
            <a:cxnLst/>
            <a:rect l="l" t="t" r="r" b="b"/>
            <a:pathLst>
              <a:path w="803265" h="803265">
                <a:moveTo>
                  <a:pt x="0" y="0"/>
                </a:moveTo>
                <a:lnTo>
                  <a:pt x="803265" y="0"/>
                </a:lnTo>
                <a:lnTo>
                  <a:pt x="803265" y="803264"/>
                </a:lnTo>
                <a:lnTo>
                  <a:pt x="0" y="803264"/>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txBody>
          <a:bodyPr/>
          <a:lstStyle/>
          <a:p>
            <a:endParaRPr lang="fr-FR"/>
          </a:p>
        </p:txBody>
      </p:sp>
      <p:sp>
        <p:nvSpPr>
          <p:cNvPr id="50" name="Freeform 50"/>
          <p:cNvSpPr/>
          <p:nvPr/>
        </p:nvSpPr>
        <p:spPr>
          <a:xfrm>
            <a:off x="14007068" y="2678442"/>
            <a:ext cx="974556" cy="731803"/>
          </a:xfrm>
          <a:custGeom>
            <a:avLst/>
            <a:gdLst/>
            <a:ahLst/>
            <a:cxnLst/>
            <a:rect l="l" t="t" r="r" b="b"/>
            <a:pathLst>
              <a:path w="974556" h="731803">
                <a:moveTo>
                  <a:pt x="0" y="0"/>
                </a:moveTo>
                <a:lnTo>
                  <a:pt x="974556" y="0"/>
                </a:lnTo>
                <a:lnTo>
                  <a:pt x="974556" y="731803"/>
                </a:lnTo>
                <a:lnTo>
                  <a:pt x="0" y="731803"/>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txBody>
          <a:bodyPr/>
          <a:lstStyle/>
          <a:p>
            <a:endParaRPr lang="fr-FR"/>
          </a:p>
        </p:txBody>
      </p:sp>
      <p:sp>
        <p:nvSpPr>
          <p:cNvPr id="51" name="Freeform 51"/>
          <p:cNvSpPr/>
          <p:nvPr/>
        </p:nvSpPr>
        <p:spPr>
          <a:xfrm>
            <a:off x="12771264" y="2597751"/>
            <a:ext cx="642693" cy="894890"/>
          </a:xfrm>
          <a:custGeom>
            <a:avLst/>
            <a:gdLst/>
            <a:ahLst/>
            <a:cxnLst/>
            <a:rect l="l" t="t" r="r" b="b"/>
            <a:pathLst>
              <a:path w="642693" h="894890">
                <a:moveTo>
                  <a:pt x="0" y="0"/>
                </a:moveTo>
                <a:lnTo>
                  <a:pt x="642693" y="0"/>
                </a:lnTo>
                <a:lnTo>
                  <a:pt x="642693" y="894890"/>
                </a:lnTo>
                <a:lnTo>
                  <a:pt x="0" y="894890"/>
                </a:lnTo>
                <a:lnTo>
                  <a:pt x="0" y="0"/>
                </a:lnTo>
                <a:close/>
              </a:path>
            </a:pathLst>
          </a:custGeom>
          <a:blipFill>
            <a:blip r:embed="rId100">
              <a:extLst>
                <a:ext uri="{96DAC541-7B7A-43D3-8B79-37D633B846F1}">
                  <asvg:svgBlip xmlns:asvg="http://schemas.microsoft.com/office/drawing/2016/SVG/main" r:embed="rId101"/>
                </a:ext>
              </a:extLst>
            </a:blip>
            <a:stretch>
              <a:fillRect/>
            </a:stretch>
          </a:blipFill>
        </p:spPr>
        <p:txBody>
          <a:bodyPr/>
          <a:lstStyle/>
          <a:p>
            <a:endParaRPr lang="fr-FR"/>
          </a:p>
        </p:txBody>
      </p:sp>
      <p:sp>
        <p:nvSpPr>
          <p:cNvPr id="52" name="Freeform 52"/>
          <p:cNvSpPr/>
          <p:nvPr/>
        </p:nvSpPr>
        <p:spPr>
          <a:xfrm>
            <a:off x="7395284" y="7331411"/>
            <a:ext cx="672381" cy="682305"/>
          </a:xfrm>
          <a:custGeom>
            <a:avLst/>
            <a:gdLst/>
            <a:ahLst/>
            <a:cxnLst/>
            <a:rect l="l" t="t" r="r" b="b"/>
            <a:pathLst>
              <a:path w="672381" h="682305">
                <a:moveTo>
                  <a:pt x="0" y="0"/>
                </a:moveTo>
                <a:lnTo>
                  <a:pt x="672381" y="0"/>
                </a:lnTo>
                <a:lnTo>
                  <a:pt x="672381" y="682305"/>
                </a:lnTo>
                <a:lnTo>
                  <a:pt x="0" y="682305"/>
                </a:lnTo>
                <a:lnTo>
                  <a:pt x="0" y="0"/>
                </a:lnTo>
                <a:close/>
              </a:path>
            </a:pathLst>
          </a:custGeom>
          <a:blipFill>
            <a:blip r:embed="rId102">
              <a:extLst>
                <a:ext uri="{96DAC541-7B7A-43D3-8B79-37D633B846F1}">
                  <asvg:svgBlip xmlns:asvg="http://schemas.microsoft.com/office/drawing/2016/SVG/main" r:embed="rId103"/>
                </a:ext>
              </a:extLst>
            </a:blip>
            <a:stretch>
              <a:fillRect/>
            </a:stretch>
          </a:blipFill>
        </p:spPr>
        <p:txBody>
          <a:bodyPr/>
          <a:lstStyle/>
          <a:p>
            <a:endParaRPr lang="fr-FR"/>
          </a:p>
        </p:txBody>
      </p:sp>
      <p:sp>
        <p:nvSpPr>
          <p:cNvPr id="53" name="Freeform 53"/>
          <p:cNvSpPr/>
          <p:nvPr/>
        </p:nvSpPr>
        <p:spPr>
          <a:xfrm>
            <a:off x="14066807" y="3889026"/>
            <a:ext cx="832568" cy="717522"/>
          </a:xfrm>
          <a:custGeom>
            <a:avLst/>
            <a:gdLst/>
            <a:ahLst/>
            <a:cxnLst/>
            <a:rect l="l" t="t" r="r" b="b"/>
            <a:pathLst>
              <a:path w="832568" h="717522">
                <a:moveTo>
                  <a:pt x="0" y="0"/>
                </a:moveTo>
                <a:lnTo>
                  <a:pt x="832568" y="0"/>
                </a:lnTo>
                <a:lnTo>
                  <a:pt x="832568" y="717522"/>
                </a:lnTo>
                <a:lnTo>
                  <a:pt x="0" y="717522"/>
                </a:lnTo>
                <a:lnTo>
                  <a:pt x="0" y="0"/>
                </a:lnTo>
                <a:close/>
              </a:path>
            </a:pathLst>
          </a:custGeom>
          <a:blipFill>
            <a:blip r:embed="rId104">
              <a:extLst>
                <a:ext uri="{96DAC541-7B7A-43D3-8B79-37D633B846F1}">
                  <asvg:svgBlip xmlns:asvg="http://schemas.microsoft.com/office/drawing/2016/SVG/main" r:embed="rId105"/>
                </a:ext>
              </a:extLst>
            </a:blip>
            <a:stretch>
              <a:fillRect/>
            </a:stretch>
          </a:blipFill>
        </p:spPr>
        <p:txBody>
          <a:bodyPr/>
          <a:lstStyle/>
          <a:p>
            <a:endParaRPr lang="fr-FR"/>
          </a:p>
        </p:txBody>
      </p:sp>
      <p:sp>
        <p:nvSpPr>
          <p:cNvPr id="54" name="Freeform 54"/>
          <p:cNvSpPr/>
          <p:nvPr/>
        </p:nvSpPr>
        <p:spPr>
          <a:xfrm>
            <a:off x="10299482" y="8399487"/>
            <a:ext cx="809926" cy="809926"/>
          </a:xfrm>
          <a:custGeom>
            <a:avLst/>
            <a:gdLst/>
            <a:ahLst/>
            <a:cxnLst/>
            <a:rect l="l" t="t" r="r" b="b"/>
            <a:pathLst>
              <a:path w="809926" h="809926">
                <a:moveTo>
                  <a:pt x="0" y="0"/>
                </a:moveTo>
                <a:lnTo>
                  <a:pt x="809926" y="0"/>
                </a:lnTo>
                <a:lnTo>
                  <a:pt x="809926" y="809926"/>
                </a:lnTo>
                <a:lnTo>
                  <a:pt x="0" y="8099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p>
        </p:txBody>
      </p:sp>
      <p:sp>
        <p:nvSpPr>
          <p:cNvPr id="55" name="Freeform 55"/>
          <p:cNvSpPr/>
          <p:nvPr/>
        </p:nvSpPr>
        <p:spPr>
          <a:xfrm>
            <a:off x="8889890" y="7152484"/>
            <a:ext cx="937480" cy="953075"/>
          </a:xfrm>
          <a:custGeom>
            <a:avLst/>
            <a:gdLst/>
            <a:ahLst/>
            <a:cxnLst/>
            <a:rect l="l" t="t" r="r" b="b"/>
            <a:pathLst>
              <a:path w="937480" h="953075">
                <a:moveTo>
                  <a:pt x="0" y="0"/>
                </a:moveTo>
                <a:lnTo>
                  <a:pt x="937480" y="0"/>
                </a:lnTo>
                <a:lnTo>
                  <a:pt x="937480" y="953076"/>
                </a:lnTo>
                <a:lnTo>
                  <a:pt x="0" y="953076"/>
                </a:lnTo>
                <a:lnTo>
                  <a:pt x="0" y="0"/>
                </a:lnTo>
                <a:close/>
              </a:path>
            </a:pathLst>
          </a:custGeom>
          <a:blipFill>
            <a:blip r:embed="rId106">
              <a:extLst>
                <a:ext uri="{96DAC541-7B7A-43D3-8B79-37D633B846F1}">
                  <asvg:svgBlip xmlns:asvg="http://schemas.microsoft.com/office/drawing/2016/SVG/main" r:embed="rId107"/>
                </a:ext>
              </a:extLst>
            </a:blip>
            <a:stretch>
              <a:fillRect/>
            </a:stretch>
          </a:blipFill>
        </p:spPr>
        <p:txBody>
          <a:bodyPr/>
          <a:lstStyle/>
          <a:p>
            <a:endParaRPr lang="fr-FR"/>
          </a:p>
        </p:txBody>
      </p:sp>
      <p:sp>
        <p:nvSpPr>
          <p:cNvPr id="56" name="Freeform 56"/>
          <p:cNvSpPr/>
          <p:nvPr/>
        </p:nvSpPr>
        <p:spPr>
          <a:xfrm>
            <a:off x="12733394" y="3738103"/>
            <a:ext cx="791387" cy="803068"/>
          </a:xfrm>
          <a:custGeom>
            <a:avLst/>
            <a:gdLst/>
            <a:ahLst/>
            <a:cxnLst/>
            <a:rect l="l" t="t" r="r" b="b"/>
            <a:pathLst>
              <a:path w="791387" h="803068">
                <a:moveTo>
                  <a:pt x="0" y="0"/>
                </a:moveTo>
                <a:lnTo>
                  <a:pt x="791387" y="0"/>
                </a:lnTo>
                <a:lnTo>
                  <a:pt x="791387" y="803068"/>
                </a:lnTo>
                <a:lnTo>
                  <a:pt x="0" y="8030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fr-FR"/>
          </a:p>
        </p:txBody>
      </p:sp>
      <p:sp>
        <p:nvSpPr>
          <p:cNvPr id="57" name="TextBox 57"/>
          <p:cNvSpPr txBox="1"/>
          <p:nvPr/>
        </p:nvSpPr>
        <p:spPr>
          <a:xfrm>
            <a:off x="5428329" y="1028700"/>
            <a:ext cx="7431342" cy="847725"/>
          </a:xfrm>
          <a:prstGeom prst="rect">
            <a:avLst/>
          </a:prstGeom>
        </p:spPr>
        <p:txBody>
          <a:bodyPr lIns="0" tIns="0" rIns="0" bIns="0" rtlCol="0" anchor="t">
            <a:spAutoFit/>
          </a:bodyPr>
          <a:lstStyle/>
          <a:p>
            <a:pPr marL="0" lvl="0" indent="0" algn="ctr">
              <a:lnSpc>
                <a:spcPts val="6719"/>
              </a:lnSpc>
              <a:spcBef>
                <a:spcPct val="0"/>
              </a:spcBef>
            </a:pPr>
            <a:r>
              <a:rPr lang="en-US" sz="5599" b="1">
                <a:solidFill>
                  <a:srgbClr val="000000"/>
                </a:solidFill>
                <a:latin typeface="Montserrat Bold"/>
                <a:ea typeface="Montserrat Bold"/>
                <a:cs typeface="Montserrat Bold"/>
                <a:sym typeface="Montserrat Bold"/>
              </a:rPr>
              <a:t>R</a:t>
            </a:r>
            <a:r>
              <a:rPr lang="en-US" sz="5599" b="1" u="none" strike="noStrike">
                <a:solidFill>
                  <a:srgbClr val="000000"/>
                </a:solidFill>
                <a:latin typeface="Montserrat Bold"/>
                <a:ea typeface="Montserrat Bold"/>
                <a:cs typeface="Montserrat Bold"/>
                <a:sym typeface="Montserrat Bold"/>
              </a:rPr>
              <a:t>esource page</a:t>
            </a:r>
          </a:p>
        </p:txBody>
      </p:sp>
      <p:sp>
        <p:nvSpPr>
          <p:cNvPr id="58" name="TextBox 5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18</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23315"/>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txBody>
          <a:bodyPr/>
          <a:lstStyle/>
          <a:p>
            <a:endParaRPr lang="fr-FR"/>
          </a:p>
        </p:txBody>
      </p:sp>
      <p:sp>
        <p:nvSpPr>
          <p:cNvPr id="3" name="TextBox 3"/>
          <p:cNvSpPr txBox="1"/>
          <p:nvPr/>
        </p:nvSpPr>
        <p:spPr>
          <a:xfrm>
            <a:off x="10380888" y="1839789"/>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b="1" u="none" strike="noStrike">
                <a:solidFill>
                  <a:srgbClr val="000000"/>
                </a:solidFill>
                <a:latin typeface="Montserrat Bold"/>
                <a:ea typeface="Montserrat Bold"/>
                <a:cs typeface="Montserrat Bold"/>
                <a:sym typeface="Montserrat Bold"/>
              </a:rPr>
              <a:t>About us</a:t>
            </a:r>
          </a:p>
        </p:txBody>
      </p:sp>
      <p:sp>
        <p:nvSpPr>
          <p:cNvPr id="4" name="TextBox 4"/>
          <p:cNvSpPr txBox="1"/>
          <p:nvPr/>
        </p:nvSpPr>
        <p:spPr>
          <a:xfrm>
            <a:off x="12125184" y="3359300"/>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2010 - 2015</a:t>
            </a:r>
          </a:p>
        </p:txBody>
      </p:sp>
      <p:sp>
        <p:nvSpPr>
          <p:cNvPr id="5" name="TextBox 5"/>
          <p:cNvSpPr txBox="1"/>
          <p:nvPr/>
        </p:nvSpPr>
        <p:spPr>
          <a:xfrm>
            <a:off x="12125184" y="6020501"/>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2015 - 2030</a:t>
            </a:r>
          </a:p>
        </p:txBody>
      </p:sp>
      <p:sp>
        <p:nvSpPr>
          <p:cNvPr id="6" name="TextBox 6"/>
          <p:cNvSpPr txBox="1"/>
          <p:nvPr/>
        </p:nvSpPr>
        <p:spPr>
          <a:xfrm>
            <a:off x="11176114" y="3894205"/>
            <a:ext cx="50101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grpSp>
        <p:nvGrpSpPr>
          <p:cNvPr id="7" name="Group 7"/>
          <p:cNvGrpSpPr/>
          <p:nvPr/>
        </p:nvGrpSpPr>
        <p:grpSpPr>
          <a:xfrm>
            <a:off x="0" y="8993275"/>
            <a:ext cx="8434945" cy="1293725"/>
            <a:chOff x="0" y="0"/>
            <a:chExt cx="2137108" cy="327783"/>
          </a:xfrm>
        </p:grpSpPr>
        <p:sp>
          <p:nvSpPr>
            <p:cNvPr id="8" name="Freeform 8"/>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9" name="TextBox 9"/>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9209" y="0"/>
            <a:ext cx="8434945" cy="1293725"/>
            <a:chOff x="0" y="0"/>
            <a:chExt cx="2137108" cy="327783"/>
          </a:xfrm>
        </p:grpSpPr>
        <p:sp>
          <p:nvSpPr>
            <p:cNvPr id="11" name="Freeform 11"/>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2" name="TextBox 12"/>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1090764" y="6553901"/>
            <a:ext cx="51808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sagittis risus.</a:t>
            </a:r>
          </a:p>
        </p:txBody>
      </p:sp>
      <p:grpSp>
        <p:nvGrpSpPr>
          <p:cNvPr id="14" name="Group 14"/>
          <p:cNvGrpSpPr/>
          <p:nvPr/>
        </p:nvGrpSpPr>
        <p:grpSpPr>
          <a:xfrm>
            <a:off x="16352154" y="6056195"/>
            <a:ext cx="373881" cy="3738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352154" y="3359300"/>
            <a:ext cx="373881" cy="37388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7</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7390681" y="2924562"/>
            <a:ext cx="3024888" cy="529127"/>
            <a:chOff x="0" y="0"/>
            <a:chExt cx="1281756" cy="224211"/>
          </a:xfrm>
        </p:grpSpPr>
        <p:sp>
          <p:nvSpPr>
            <p:cNvPr id="4" name="Freeform 4"/>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5" name="TextBox 5"/>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1</a:t>
              </a:r>
            </a:p>
          </p:txBody>
        </p:sp>
      </p:grpSp>
      <p:sp>
        <p:nvSpPr>
          <p:cNvPr id="6" name="Freeform 6"/>
          <p:cNvSpPr/>
          <p:nvPr/>
        </p:nvSpPr>
        <p:spPr>
          <a:xfrm>
            <a:off x="5929194" y="2764365"/>
            <a:ext cx="1182733" cy="1081663"/>
          </a:xfrm>
          <a:custGeom>
            <a:avLst/>
            <a:gdLst/>
            <a:ahLst/>
            <a:cxnLst/>
            <a:rect l="l" t="t" r="r" b="b"/>
            <a:pathLst>
              <a:path w="1182733" h="108166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6039250" y="5006053"/>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8" name="Group 8"/>
          <p:cNvGrpSpPr/>
          <p:nvPr/>
        </p:nvGrpSpPr>
        <p:grpSpPr>
          <a:xfrm>
            <a:off x="7390681" y="5030442"/>
            <a:ext cx="3024888" cy="529127"/>
            <a:chOff x="0" y="0"/>
            <a:chExt cx="1281756" cy="224211"/>
          </a:xfrm>
        </p:grpSpPr>
        <p:sp>
          <p:nvSpPr>
            <p:cNvPr id="9" name="Freeform 9"/>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0" name="TextBox 10"/>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2</a:t>
              </a:r>
            </a:p>
          </p:txBody>
        </p:sp>
      </p:grpSp>
      <p:grpSp>
        <p:nvGrpSpPr>
          <p:cNvPr id="11" name="Group 11"/>
          <p:cNvGrpSpPr/>
          <p:nvPr/>
        </p:nvGrpSpPr>
        <p:grpSpPr>
          <a:xfrm>
            <a:off x="7390681" y="7136208"/>
            <a:ext cx="3024888" cy="529127"/>
            <a:chOff x="0" y="0"/>
            <a:chExt cx="1281756" cy="224211"/>
          </a:xfrm>
        </p:grpSpPr>
        <p:sp>
          <p:nvSpPr>
            <p:cNvPr id="12" name="Freeform 12"/>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3" name="TextBox 13"/>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3</a:t>
              </a:r>
            </a:p>
          </p:txBody>
        </p:sp>
      </p:grpSp>
      <p:sp>
        <p:nvSpPr>
          <p:cNvPr id="14" name="Freeform 14"/>
          <p:cNvSpPr/>
          <p:nvPr/>
        </p:nvSpPr>
        <p:spPr>
          <a:xfrm>
            <a:off x="5929194" y="7231389"/>
            <a:ext cx="1072677" cy="867893"/>
          </a:xfrm>
          <a:custGeom>
            <a:avLst/>
            <a:gdLst/>
            <a:ahLst/>
            <a:cxnLst/>
            <a:rect l="l" t="t" r="r" b="b"/>
            <a:pathLst>
              <a:path w="1072677" h="867893">
                <a:moveTo>
                  <a:pt x="0" y="0"/>
                </a:moveTo>
                <a:lnTo>
                  <a:pt x="1072677" y="0"/>
                </a:lnTo>
                <a:lnTo>
                  <a:pt x="1072677" y="867893"/>
                </a:lnTo>
                <a:lnTo>
                  <a:pt x="0" y="8678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grpSp>
        <p:nvGrpSpPr>
          <p:cNvPr id="15" name="Group 15"/>
          <p:cNvGrpSpPr/>
          <p:nvPr/>
        </p:nvGrpSpPr>
        <p:grpSpPr>
          <a:xfrm rot="7573183">
            <a:off x="1230111" y="7154961"/>
            <a:ext cx="1013029" cy="101302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7390681" y="1311725"/>
            <a:ext cx="8194363" cy="1113616"/>
          </a:xfrm>
          <a:prstGeom prst="rect">
            <a:avLst/>
          </a:prstGeom>
        </p:spPr>
        <p:txBody>
          <a:bodyPr lIns="0" tIns="0" rIns="0" bIns="0" rtlCol="0" anchor="t">
            <a:spAutoFit/>
          </a:bodyPr>
          <a:lstStyle/>
          <a:p>
            <a:pPr algn="l">
              <a:lnSpc>
                <a:spcPts val="8841"/>
              </a:lnSpc>
            </a:pPr>
            <a:r>
              <a:rPr lang="en-US" sz="7368" b="1">
                <a:solidFill>
                  <a:srgbClr val="101010"/>
                </a:solidFill>
                <a:latin typeface="Montserrat Bold"/>
                <a:ea typeface="Montserrat Bold"/>
                <a:cs typeface="Montserrat Bold"/>
                <a:sym typeface="Montserrat Bold"/>
              </a:rPr>
              <a:t>Problems</a:t>
            </a:r>
          </a:p>
        </p:txBody>
      </p:sp>
      <p:sp>
        <p:nvSpPr>
          <p:cNvPr id="19" name="TextBox 19"/>
          <p:cNvSpPr txBox="1"/>
          <p:nvPr/>
        </p:nvSpPr>
        <p:spPr>
          <a:xfrm>
            <a:off x="7661342" y="3513781"/>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0" name="TextBox 20"/>
          <p:cNvSpPr txBox="1"/>
          <p:nvPr/>
        </p:nvSpPr>
        <p:spPr>
          <a:xfrm>
            <a:off x="7661342" y="5619660"/>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1" name="TextBox 21"/>
          <p:cNvSpPr txBox="1"/>
          <p:nvPr/>
        </p:nvSpPr>
        <p:spPr>
          <a:xfrm>
            <a:off x="7661342" y="7725427"/>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01010"/>
                </a:solidFill>
                <a:latin typeface="Open Sans"/>
                <a:ea typeface="Open Sans"/>
                <a:cs typeface="Open Sans"/>
                <a:sym typeface="Open Sans"/>
              </a:rPr>
              <a:t>8</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975262" y="2090415"/>
            <a:ext cx="8525731" cy="1114425"/>
          </a:xfrm>
          <a:prstGeom prst="rect">
            <a:avLst/>
          </a:prstGeom>
        </p:spPr>
        <p:txBody>
          <a:bodyPr lIns="0" tIns="0" rIns="0" bIns="0" rtlCol="0" anchor="t">
            <a:spAutoFit/>
          </a:bodyPr>
          <a:lstStyle/>
          <a:p>
            <a:pPr marL="0" lvl="0" indent="0" algn="l">
              <a:lnSpc>
                <a:spcPts val="8841"/>
              </a:lnSpc>
              <a:spcBef>
                <a:spcPct val="0"/>
              </a:spcBef>
            </a:pPr>
            <a:r>
              <a:rPr lang="en-US" sz="7368" b="1" u="none" strike="noStrike">
                <a:solidFill>
                  <a:srgbClr val="101010"/>
                </a:solidFill>
                <a:latin typeface="Montserrat Bold"/>
                <a:ea typeface="Montserrat Bold"/>
                <a:cs typeface="Montserrat Bold"/>
                <a:sym typeface="Montserrat Bold"/>
              </a:rPr>
              <a:t>Objectives</a:t>
            </a:r>
          </a:p>
        </p:txBody>
      </p:sp>
      <p:sp>
        <p:nvSpPr>
          <p:cNvPr id="4" name="TextBox 4"/>
          <p:cNvSpPr txBox="1"/>
          <p:nvPr/>
        </p:nvSpPr>
        <p:spPr>
          <a:xfrm>
            <a:off x="4835896"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2</a:t>
            </a:r>
          </a:p>
        </p:txBody>
      </p:sp>
      <p:sp>
        <p:nvSpPr>
          <p:cNvPr id="5" name="Freeform 5"/>
          <p:cNvSpPr/>
          <p:nvPr/>
        </p:nvSpPr>
        <p:spPr>
          <a:xfrm>
            <a:off x="2451468" y="5453784"/>
            <a:ext cx="1335793" cy="1647279"/>
          </a:xfrm>
          <a:custGeom>
            <a:avLst/>
            <a:gdLst/>
            <a:ahLst/>
            <a:cxnLst/>
            <a:rect l="l" t="t" r="r" b="b"/>
            <a:pathLst>
              <a:path w="1335793" h="1647279">
                <a:moveTo>
                  <a:pt x="0" y="0"/>
                </a:moveTo>
                <a:lnTo>
                  <a:pt x="1335793" y="0"/>
                </a:lnTo>
                <a:lnTo>
                  <a:pt x="1335793" y="1647278"/>
                </a:lnTo>
                <a:lnTo>
                  <a:pt x="0" y="1647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Freeform 6"/>
          <p:cNvSpPr/>
          <p:nvPr/>
        </p:nvSpPr>
        <p:spPr>
          <a:xfrm>
            <a:off x="5280531" y="5453784"/>
            <a:ext cx="1584089" cy="1640770"/>
          </a:xfrm>
          <a:custGeom>
            <a:avLst/>
            <a:gdLst/>
            <a:ahLst/>
            <a:cxnLst/>
            <a:rect l="l" t="t" r="r" b="b"/>
            <a:pathLst>
              <a:path w="1584089" h="1640770">
                <a:moveTo>
                  <a:pt x="0" y="0"/>
                </a:moveTo>
                <a:lnTo>
                  <a:pt x="1584089" y="0"/>
                </a:lnTo>
                <a:lnTo>
                  <a:pt x="1584089" y="1640770"/>
                </a:lnTo>
                <a:lnTo>
                  <a:pt x="0" y="164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7" name="Freeform 7"/>
          <p:cNvSpPr/>
          <p:nvPr/>
        </p:nvSpPr>
        <p:spPr>
          <a:xfrm>
            <a:off x="7908311" y="5453784"/>
            <a:ext cx="1738970" cy="1647279"/>
          </a:xfrm>
          <a:custGeom>
            <a:avLst/>
            <a:gdLst/>
            <a:ahLst/>
            <a:cxnLst/>
            <a:rect l="l" t="t" r="r" b="b"/>
            <a:pathLst>
              <a:path w="1738970" h="1647279">
                <a:moveTo>
                  <a:pt x="0" y="0"/>
                </a:moveTo>
                <a:lnTo>
                  <a:pt x="1738969" y="0"/>
                </a:lnTo>
                <a:lnTo>
                  <a:pt x="1738969" y="1647278"/>
                </a:lnTo>
                <a:lnTo>
                  <a:pt x="0" y="1647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8" name="TextBox 8"/>
          <p:cNvSpPr txBox="1"/>
          <p:nvPr/>
        </p:nvSpPr>
        <p:spPr>
          <a:xfrm>
            <a:off x="2005423" y="3475631"/>
            <a:ext cx="8782883" cy="1088386"/>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p:cNvSpPr txBox="1"/>
          <p:nvPr/>
        </p:nvSpPr>
        <p:spPr>
          <a:xfrm>
            <a:off x="2005423"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1</a:t>
            </a:r>
          </a:p>
        </p:txBody>
      </p:sp>
      <p:sp>
        <p:nvSpPr>
          <p:cNvPr id="10" name="TextBox 10"/>
          <p:cNvSpPr txBox="1"/>
          <p:nvPr/>
        </p:nvSpPr>
        <p:spPr>
          <a:xfrm>
            <a:off x="7663854"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3</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9</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txBody>
            <a:bodyPr/>
            <a:lstStyle/>
            <a:p>
              <a:endParaRPr lang="fr-FR"/>
            </a:p>
          </p:txBody>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8700" y="3894483"/>
            <a:ext cx="3628085" cy="4414507"/>
            <a:chOff x="0" y="0"/>
            <a:chExt cx="1693662" cy="2060779"/>
          </a:xfrm>
        </p:grpSpPr>
        <p:sp>
          <p:nvSpPr>
            <p:cNvPr id="6" name="Freeform 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7" name="TextBox 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1211305" y="4074774"/>
            <a:ext cx="3262874" cy="4031036"/>
            <a:chOff x="0" y="0"/>
            <a:chExt cx="1523174" cy="1881767"/>
          </a:xfrm>
        </p:grpSpPr>
        <p:sp>
          <p:nvSpPr>
            <p:cNvPr id="9" name="Freeform 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10" name="TextBox 1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1891510" y="3131890"/>
            <a:ext cx="1902465" cy="19024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2194111" y="3426143"/>
            <a:ext cx="1297262" cy="1297262"/>
          </a:xfrm>
          <a:custGeom>
            <a:avLst/>
            <a:gdLst/>
            <a:ahLst/>
            <a:cxnLst/>
            <a:rect l="l" t="t" r="r" b="b"/>
            <a:pathLst>
              <a:path w="1297262" h="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15" name="Group 15"/>
          <p:cNvGrpSpPr/>
          <p:nvPr/>
        </p:nvGrpSpPr>
        <p:grpSpPr>
          <a:xfrm>
            <a:off x="4974962" y="3894483"/>
            <a:ext cx="3628085" cy="4414507"/>
            <a:chOff x="0" y="0"/>
            <a:chExt cx="1693662" cy="2060779"/>
          </a:xfrm>
        </p:grpSpPr>
        <p:sp>
          <p:nvSpPr>
            <p:cNvPr id="16" name="Freeform 1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7" name="TextBox 1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5157567" y="4074774"/>
            <a:ext cx="3262874" cy="4031036"/>
            <a:chOff x="0" y="0"/>
            <a:chExt cx="1523174" cy="1881767"/>
          </a:xfrm>
        </p:grpSpPr>
        <p:sp>
          <p:nvSpPr>
            <p:cNvPr id="19" name="Freeform 1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20" name="TextBox 2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5837771" y="3131890"/>
            <a:ext cx="1902465" cy="190246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9107871" y="3894483"/>
            <a:ext cx="3628085" cy="4414507"/>
            <a:chOff x="0" y="0"/>
            <a:chExt cx="1693662" cy="2060779"/>
          </a:xfrm>
        </p:grpSpPr>
        <p:sp>
          <p:nvSpPr>
            <p:cNvPr id="25" name="Freeform 25"/>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26" name="TextBox 26"/>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9290476" y="4074774"/>
            <a:ext cx="3262874" cy="4031036"/>
            <a:chOff x="0" y="0"/>
            <a:chExt cx="1523174" cy="1881767"/>
          </a:xfrm>
        </p:grpSpPr>
        <p:sp>
          <p:nvSpPr>
            <p:cNvPr id="28" name="Freeform 28"/>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29" name="TextBox 29"/>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9970681" y="3131890"/>
            <a:ext cx="1902465" cy="190246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13240781" y="3894483"/>
            <a:ext cx="3628085" cy="4414507"/>
            <a:chOff x="0" y="0"/>
            <a:chExt cx="1693662" cy="2060779"/>
          </a:xfrm>
        </p:grpSpPr>
        <p:sp>
          <p:nvSpPr>
            <p:cNvPr id="34" name="Freeform 3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35" name="TextBox 35"/>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13423386" y="4074774"/>
            <a:ext cx="3262874" cy="4031036"/>
            <a:chOff x="0" y="0"/>
            <a:chExt cx="1523174" cy="1881767"/>
          </a:xfrm>
        </p:grpSpPr>
        <p:sp>
          <p:nvSpPr>
            <p:cNvPr id="37" name="Freeform 3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38" name="TextBox 3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9" name="Group 39"/>
          <p:cNvGrpSpPr/>
          <p:nvPr/>
        </p:nvGrpSpPr>
        <p:grpSpPr>
          <a:xfrm>
            <a:off x="14103591" y="3131890"/>
            <a:ext cx="1902465" cy="190246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2" name="Freeform 42"/>
          <p:cNvSpPr/>
          <p:nvPr/>
        </p:nvSpPr>
        <p:spPr>
          <a:xfrm>
            <a:off x="10269921" y="3552297"/>
            <a:ext cx="1263132" cy="1044955"/>
          </a:xfrm>
          <a:custGeom>
            <a:avLst/>
            <a:gdLst/>
            <a:ahLst/>
            <a:cxnLst/>
            <a:rect l="l" t="t" r="r" b="b"/>
            <a:pathLst>
              <a:path w="1263132" h="1044955">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3" name="Freeform 43"/>
          <p:cNvSpPr/>
          <p:nvPr/>
        </p:nvSpPr>
        <p:spPr>
          <a:xfrm>
            <a:off x="14473885" y="3552297"/>
            <a:ext cx="1215301" cy="1171109"/>
          </a:xfrm>
          <a:custGeom>
            <a:avLst/>
            <a:gdLst/>
            <a:ahLst/>
            <a:cxnLst/>
            <a:rect l="l" t="t" r="r" b="b"/>
            <a:pathLst>
              <a:path w="1215301" h="1171109">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44" name="Freeform 44"/>
          <p:cNvSpPr/>
          <p:nvPr/>
        </p:nvSpPr>
        <p:spPr>
          <a:xfrm>
            <a:off x="6338593" y="3552297"/>
            <a:ext cx="883328" cy="1099164"/>
          </a:xfrm>
          <a:custGeom>
            <a:avLst/>
            <a:gdLst/>
            <a:ahLst/>
            <a:cxnLst/>
            <a:rect l="l" t="t" r="r" b="b"/>
            <a:pathLst>
              <a:path w="883328" h="1099164">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45" name="TextBox 45"/>
          <p:cNvSpPr txBox="1"/>
          <p:nvPr/>
        </p:nvSpPr>
        <p:spPr>
          <a:xfrm>
            <a:off x="1404039"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6" name="TextBox 46"/>
          <p:cNvSpPr txBox="1"/>
          <p:nvPr/>
        </p:nvSpPr>
        <p:spPr>
          <a:xfrm>
            <a:off x="1404039"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u="none" strike="noStrike">
                <a:solidFill>
                  <a:srgbClr val="000000"/>
                </a:solidFill>
                <a:latin typeface="Montserrat Bold"/>
                <a:ea typeface="Montserrat Bold"/>
                <a:cs typeface="Montserrat Bold"/>
                <a:sym typeface="Montserrat Bold"/>
              </a:rPr>
              <a:t>Software</a:t>
            </a:r>
          </a:p>
        </p:txBody>
      </p:sp>
      <p:sp>
        <p:nvSpPr>
          <p:cNvPr id="47" name="TextBox 47"/>
          <p:cNvSpPr txBox="1"/>
          <p:nvPr/>
        </p:nvSpPr>
        <p:spPr>
          <a:xfrm>
            <a:off x="3422550" y="1836490"/>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b="1" u="none" strike="noStrike">
                <a:solidFill>
                  <a:srgbClr val="101010"/>
                </a:solidFill>
                <a:latin typeface="Montserrat Bold"/>
                <a:ea typeface="Montserrat Bold"/>
                <a:cs typeface="Montserrat Bold"/>
                <a:sym typeface="Montserrat Bold"/>
              </a:rPr>
              <a:t>Our services</a:t>
            </a:r>
          </a:p>
        </p:txBody>
      </p:sp>
      <p:sp>
        <p:nvSpPr>
          <p:cNvPr id="48" name="TextBox 48"/>
          <p:cNvSpPr txBox="1"/>
          <p:nvPr/>
        </p:nvSpPr>
        <p:spPr>
          <a:xfrm>
            <a:off x="535030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9" name="TextBox 49"/>
          <p:cNvSpPr txBox="1"/>
          <p:nvPr/>
        </p:nvSpPr>
        <p:spPr>
          <a:xfrm>
            <a:off x="535030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IT consulting</a:t>
            </a:r>
          </a:p>
        </p:txBody>
      </p:sp>
      <p:sp>
        <p:nvSpPr>
          <p:cNvPr id="50" name="TextBox 50"/>
          <p:cNvSpPr txBox="1"/>
          <p:nvPr/>
        </p:nvSpPr>
        <p:spPr>
          <a:xfrm>
            <a:off x="948321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1" name="TextBox 51"/>
          <p:cNvSpPr txBox="1"/>
          <p:nvPr/>
        </p:nvSpPr>
        <p:spPr>
          <a:xfrm>
            <a:off x="948321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Marketing</a:t>
            </a:r>
          </a:p>
        </p:txBody>
      </p:sp>
      <p:sp>
        <p:nvSpPr>
          <p:cNvPr id="52" name="TextBox 52"/>
          <p:cNvSpPr txBox="1"/>
          <p:nvPr/>
        </p:nvSpPr>
        <p:spPr>
          <a:xfrm>
            <a:off x="1361612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3" name="TextBox 53"/>
          <p:cNvSpPr txBox="1"/>
          <p:nvPr/>
        </p:nvSpPr>
        <p:spPr>
          <a:xfrm>
            <a:off x="1361612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Data analytics</a:t>
            </a:r>
          </a:p>
        </p:txBody>
      </p:sp>
      <p:sp>
        <p:nvSpPr>
          <p:cNvPr id="54" name="TextBox 5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10</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2ACC719E-DA20-1BA1-B886-A5EED35611EC}"/>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397766" y="3099020"/>
            <a:ext cx="0" cy="5747667"/>
          </a:xfrm>
          <a:prstGeom prst="line">
            <a:avLst/>
          </a:prstGeom>
          <a:ln w="76200" cap="rnd">
            <a:solidFill>
              <a:srgbClr val="000000"/>
            </a:solidFill>
            <a:prstDash val="solid"/>
            <a:headEnd type="none" w="sm" len="sm"/>
            <a:tailEnd type="none" w="sm" len="sm"/>
          </a:ln>
        </p:spPr>
        <p:txBody>
          <a:bodyPr/>
          <a:lstStyle/>
          <a:p>
            <a:endParaRPr lang="fr-FR"/>
          </a:p>
        </p:txBody>
      </p:sp>
      <p:sp>
        <p:nvSpPr>
          <p:cNvPr id="6" name="Freeform 6"/>
          <p:cNvSpPr/>
          <p:nvPr/>
        </p:nvSpPr>
        <p:spPr>
          <a:xfrm>
            <a:off x="11093051" y="2794375"/>
            <a:ext cx="6166249" cy="6356958"/>
          </a:xfrm>
          <a:custGeom>
            <a:avLst/>
            <a:gdLst/>
            <a:ahLst/>
            <a:cxnLst/>
            <a:rect l="l" t="t" r="r" b="b"/>
            <a:pathLst>
              <a:path w="6166249" h="6356958">
                <a:moveTo>
                  <a:pt x="0" y="0"/>
                </a:moveTo>
                <a:lnTo>
                  <a:pt x="6166249" y="0"/>
                </a:lnTo>
                <a:lnTo>
                  <a:pt x="6166249" y="6356958"/>
                </a:lnTo>
                <a:lnTo>
                  <a:pt x="0" y="6356958"/>
                </a:lnTo>
                <a:lnTo>
                  <a:pt x="0" y="0"/>
                </a:lnTo>
                <a:close/>
              </a:path>
            </a:pathLst>
          </a:custGeom>
          <a:blipFill>
            <a:blip r:embed="rId3"/>
            <a:stretch>
              <a:fillRect/>
            </a:stretch>
          </a:blipFill>
        </p:spPr>
        <p:txBody>
          <a:bodyPr/>
          <a:lstStyle/>
          <a:p>
            <a:endParaRPr lang="fr-FR"/>
          </a:p>
        </p:txBody>
      </p:sp>
      <p:sp>
        <p:nvSpPr>
          <p:cNvPr id="9" name="TextBox 9"/>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Background</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a:t>
            </a:r>
          </a:p>
        </p:txBody>
      </p:sp>
      <p:sp>
        <p:nvSpPr>
          <p:cNvPr id="11" name="TextBox 12">
            <a:extLst>
              <a:ext uri="{FF2B5EF4-FFF2-40B4-BE49-F238E27FC236}">
                <a16:creationId xmlns:a16="http://schemas.microsoft.com/office/drawing/2014/main" id="{C7924C42-DB90-52E8-B713-C72CF94F3764}"/>
              </a:ext>
            </a:extLst>
          </p:cNvPr>
          <p:cNvSpPr txBox="1"/>
          <p:nvPr/>
        </p:nvSpPr>
        <p:spPr>
          <a:xfrm>
            <a:off x="1028702" y="5753100"/>
            <a:ext cx="8673780" cy="2983574"/>
          </a:xfrm>
          <a:prstGeom prst="rect">
            <a:avLst/>
          </a:prstGeom>
        </p:spPr>
        <p:txBody>
          <a:bodyPr wrap="square" lIns="0" tIns="0" rIns="0" bIns="0" rtlCol="0" anchor="t">
            <a:spAutoFit/>
          </a:bodyPr>
          <a:lstStyle/>
          <a:p>
            <a:pPr marL="342900" indent="-342900" algn="l">
              <a:lnSpc>
                <a:spcPts val="2930"/>
              </a:lnSpc>
              <a:buFont typeface="Wingdings" panose="05000000000000000000" pitchFamily="2" charset="2"/>
              <a:buChar char="Ø"/>
            </a:pPr>
            <a:r>
              <a:rPr lang="en-US" sz="3200" b="1" u="sng" dirty="0">
                <a:solidFill>
                  <a:srgbClr val="101010"/>
                </a:solidFill>
                <a:latin typeface="Montserrat Bold"/>
                <a:ea typeface="Montserrat Bold"/>
                <a:cs typeface="Montserrat Bold"/>
                <a:sym typeface="Montserrat Bold"/>
              </a:rPr>
              <a:t>Previous work</a:t>
            </a:r>
            <a:r>
              <a:rPr lang="en-US" sz="3200" dirty="0">
                <a:solidFill>
                  <a:srgbClr val="101010"/>
                </a:solidFill>
                <a:latin typeface="Montserrat" panose="00000500000000000000" pitchFamily="2" charset="0"/>
                <a:ea typeface="Montserrat Bold"/>
                <a:cs typeface="Montserrat Bold"/>
                <a:sym typeface="Montserrat Bold"/>
              </a:rPr>
              <a:t>:</a:t>
            </a:r>
          </a:p>
          <a:p>
            <a:pPr marL="914400" lvl="1" indent="-457200">
              <a:lnSpc>
                <a:spcPts val="2930"/>
              </a:lnSpc>
              <a:buFont typeface="Arial" panose="020B0604020202020204" pitchFamily="34" charset="0"/>
              <a:buChar char="•"/>
            </a:pPr>
            <a:r>
              <a:rPr lang="en-US" sz="3200" dirty="0" err="1">
                <a:solidFill>
                  <a:srgbClr val="101010"/>
                </a:solidFill>
                <a:latin typeface="Montserrat" panose="00000500000000000000" pitchFamily="2" charset="0"/>
                <a:ea typeface="Montserrat Bold"/>
                <a:cs typeface="Montserrat Bold"/>
                <a:sym typeface="Montserrat Bold"/>
              </a:rPr>
              <a:t>BrainMRI</a:t>
            </a:r>
            <a:r>
              <a:rPr lang="en-US" sz="3200" dirty="0">
                <a:solidFill>
                  <a:srgbClr val="101010"/>
                </a:solidFill>
                <a:latin typeface="Montserrat" panose="00000500000000000000" pitchFamily="2" charset="0"/>
                <a:ea typeface="Montserrat Bold"/>
                <a:cs typeface="Montserrat Bold"/>
                <a:sym typeface="Montserrat Bold"/>
              </a:rPr>
              <a:t> Tumor Classifier </a:t>
            </a:r>
            <a:r>
              <a:rPr lang="en-US" sz="3200" dirty="0" err="1">
                <a:solidFill>
                  <a:srgbClr val="101010"/>
                </a:solidFill>
                <a:latin typeface="Montserrat" panose="00000500000000000000" pitchFamily="2" charset="0"/>
                <a:ea typeface="Montserrat Bold"/>
                <a:cs typeface="Montserrat Bold"/>
                <a:sym typeface="Montserrat Bold"/>
              </a:rPr>
              <a:t>Pytorch</a:t>
            </a:r>
            <a:r>
              <a:rPr lang="en-US" sz="3200" dirty="0">
                <a:solidFill>
                  <a:srgbClr val="101010"/>
                </a:solidFill>
                <a:latin typeface="Montserrat" panose="00000500000000000000" pitchFamily="2" charset="0"/>
                <a:ea typeface="Montserrat Bold"/>
                <a:cs typeface="Montserrat Bold"/>
                <a:sym typeface="Montserrat Bold"/>
              </a:rPr>
              <a:t> on </a:t>
            </a:r>
            <a:r>
              <a:rPr lang="en-US" sz="3200" dirty="0">
                <a:solidFill>
                  <a:srgbClr val="101010"/>
                </a:solidFill>
                <a:latin typeface="Montserrat" panose="00000500000000000000" pitchFamily="2" charset="0"/>
                <a:ea typeface="Montserrat Bold"/>
                <a:cs typeface="Montserrat Bold"/>
                <a:sym typeface="Montserrat Bold"/>
                <a:hlinkClick r:id="rId4">
                  <a:extLst>
                    <a:ext uri="{A12FA001-AC4F-418D-AE19-62706E023703}">
                      <ahyp:hlinkClr xmlns:ahyp="http://schemas.microsoft.com/office/drawing/2018/hyperlinkcolor" val="tx"/>
                    </a:ext>
                  </a:extLst>
                </a:hlinkClick>
              </a:rPr>
              <a:t>GitHub</a:t>
            </a:r>
            <a:endParaRPr lang="en-US" sz="3200" dirty="0">
              <a:solidFill>
                <a:srgbClr val="101010"/>
              </a:solidFill>
              <a:latin typeface="Montserrat" panose="00000500000000000000" pitchFamily="2" charset="0"/>
              <a:ea typeface="Montserrat Bold"/>
              <a:cs typeface="Montserrat Bold"/>
              <a:sym typeface="Montserrat Bold"/>
            </a:endParaRPr>
          </a:p>
          <a:p>
            <a:pPr marL="914400" lvl="1" indent="-457200">
              <a:lnSpc>
                <a:spcPts val="2930"/>
              </a:lnSpc>
              <a:buFont typeface="Arial" panose="020B0604020202020204" pitchFamily="34" charset="0"/>
              <a:buChar char="•"/>
            </a:pPr>
            <a:r>
              <a:rPr lang="en-US" sz="3200" dirty="0">
                <a:solidFill>
                  <a:srgbClr val="101010"/>
                </a:solidFill>
                <a:latin typeface="Montserrat" panose="00000500000000000000" pitchFamily="2" charset="0"/>
                <a:ea typeface="Montserrat Bold"/>
                <a:cs typeface="Montserrat Bold"/>
                <a:sym typeface="Montserrat Bold"/>
                <a:hlinkClick r:id="rId5">
                  <a:extLst>
                    <a:ext uri="{A12FA001-AC4F-418D-AE19-62706E023703}">
                      <ahyp:hlinkClr xmlns:ahyp="http://schemas.microsoft.com/office/drawing/2018/hyperlinkcolor" val="tx"/>
                    </a:ext>
                  </a:extLst>
                </a:hlinkClick>
              </a:rPr>
              <a:t>Deep Learning in Medical Image Classification from MRI-based Brain Tumor Images</a:t>
            </a:r>
            <a:r>
              <a:rPr lang="en-US" sz="3200" dirty="0">
                <a:solidFill>
                  <a:srgbClr val="101010"/>
                </a:solidFill>
                <a:latin typeface="Montserrat" panose="00000500000000000000" pitchFamily="2" charset="0"/>
                <a:ea typeface="Montserrat Bold"/>
                <a:cs typeface="Montserrat Bold"/>
                <a:sym typeface="Montserrat Bold"/>
              </a:rPr>
              <a:t> by </a:t>
            </a:r>
            <a:r>
              <a:rPr lang="en-US" sz="3200" dirty="0" err="1">
                <a:solidFill>
                  <a:srgbClr val="101010"/>
                </a:solidFill>
                <a:latin typeface="Montserrat" panose="00000500000000000000" pitchFamily="2" charset="0"/>
                <a:ea typeface="Montserrat Bold"/>
                <a:cs typeface="Montserrat Bold"/>
                <a:sym typeface="Montserrat Bold"/>
              </a:rPr>
              <a:t>Xiaoyi</a:t>
            </a:r>
            <a:r>
              <a:rPr lang="en-US" sz="3200" dirty="0">
                <a:solidFill>
                  <a:srgbClr val="101010"/>
                </a:solidFill>
                <a:latin typeface="Montserrat" panose="00000500000000000000" pitchFamily="2" charset="0"/>
                <a:ea typeface="Montserrat Bold"/>
                <a:cs typeface="Montserrat Bold"/>
                <a:sym typeface="Montserrat Bold"/>
              </a:rPr>
              <a:t> Liu &amp; </a:t>
            </a:r>
            <a:r>
              <a:rPr lang="en-US" sz="3200" dirty="0" err="1">
                <a:solidFill>
                  <a:srgbClr val="101010"/>
                </a:solidFill>
                <a:latin typeface="Montserrat" panose="00000500000000000000" pitchFamily="2" charset="0"/>
                <a:ea typeface="Montserrat Bold"/>
                <a:cs typeface="Montserrat Bold"/>
                <a:sym typeface="Montserrat Bold"/>
              </a:rPr>
              <a:t>Zhuoyue</a:t>
            </a:r>
            <a:r>
              <a:rPr lang="en-US" sz="3200" dirty="0">
                <a:solidFill>
                  <a:srgbClr val="101010"/>
                </a:solidFill>
                <a:latin typeface="Montserrat" panose="00000500000000000000" pitchFamily="2" charset="0"/>
                <a:ea typeface="Montserrat Bold"/>
                <a:cs typeface="Montserrat Bold"/>
                <a:sym typeface="Montserrat Bold"/>
              </a:rPr>
              <a:t> Wang</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p:txBody>
      </p:sp>
      <p:grpSp>
        <p:nvGrpSpPr>
          <p:cNvPr id="13" name="Groupe 12">
            <a:extLst>
              <a:ext uri="{FF2B5EF4-FFF2-40B4-BE49-F238E27FC236}">
                <a16:creationId xmlns:a16="http://schemas.microsoft.com/office/drawing/2014/main" id="{1D31BC13-E916-477C-A9E6-1550D74BC7B0}"/>
              </a:ext>
            </a:extLst>
          </p:cNvPr>
          <p:cNvGrpSpPr/>
          <p:nvPr/>
        </p:nvGrpSpPr>
        <p:grpSpPr>
          <a:xfrm>
            <a:off x="1676400" y="2999547"/>
            <a:ext cx="7146392" cy="2374336"/>
            <a:chOff x="930803" y="2999547"/>
            <a:chExt cx="8465564" cy="2689401"/>
          </a:xfrm>
        </p:grpSpPr>
        <p:pic>
          <p:nvPicPr>
            <p:cNvPr id="1026" name="Picture 2">
              <a:extLst>
                <a:ext uri="{FF2B5EF4-FFF2-40B4-BE49-F238E27FC236}">
                  <a16:creationId xmlns:a16="http://schemas.microsoft.com/office/drawing/2014/main" id="{1F1125A0-9C6C-206E-DB78-C5FE01CBFB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116" t="29390" r="46451" b="6587"/>
            <a:stretch/>
          </p:blipFill>
          <p:spPr bwMode="auto">
            <a:xfrm>
              <a:off x="4073442" y="2999547"/>
              <a:ext cx="1924313" cy="268940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descr="Une image contenant capture d’écran&#10;&#10;Description générée automatiquement">
              <a:extLst>
                <a:ext uri="{FF2B5EF4-FFF2-40B4-BE49-F238E27FC236}">
                  <a16:creationId xmlns:a16="http://schemas.microsoft.com/office/drawing/2014/main" id="{6E3EB08B-8726-B90E-FBC1-997041248184}"/>
                </a:ext>
              </a:extLst>
            </p:cNvPr>
            <p:cNvPicPr>
              <a:picLocks noChangeAspect="1"/>
            </p:cNvPicPr>
            <p:nvPr/>
          </p:nvPicPr>
          <p:blipFill>
            <a:blip r:embed="rId7" cstate="print">
              <a:extLst>
                <a:ext uri="{28A0092B-C50C-407E-A947-70E740481C1C}">
                  <a14:useLocalDpi xmlns:a14="http://schemas.microsoft.com/office/drawing/2010/main" val="0"/>
                </a:ext>
              </a:extLst>
            </a:blip>
            <a:srcRect l="12697" t="11964" r="10271" b="11463"/>
            <a:stretch/>
          </p:blipFill>
          <p:spPr>
            <a:xfrm>
              <a:off x="6690862" y="2999547"/>
              <a:ext cx="2705505" cy="2689401"/>
            </a:xfrm>
            <a:prstGeom prst="rect">
              <a:avLst/>
            </a:prstGeom>
          </p:spPr>
        </p:pic>
        <p:pic>
          <p:nvPicPr>
            <p:cNvPr id="16" name="Image 15" descr="Une image contenant noir et blanc, cercle, monochrome&#10;&#10;Description générée automatiquement">
              <a:extLst>
                <a:ext uri="{FF2B5EF4-FFF2-40B4-BE49-F238E27FC236}">
                  <a16:creationId xmlns:a16="http://schemas.microsoft.com/office/drawing/2014/main" id="{C2D742C3-7E7D-BF2F-B585-40930C0119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0803" y="2999547"/>
              <a:ext cx="2447355" cy="2689401"/>
            </a:xfrm>
            <a:prstGeom prst="rect">
              <a:avLst/>
            </a:prstGeom>
          </p:spPr>
        </p:pic>
        <p:cxnSp>
          <p:nvCxnSpPr>
            <p:cNvPr id="18" name="Connecteur droit avec flèche 17">
              <a:extLst>
                <a:ext uri="{FF2B5EF4-FFF2-40B4-BE49-F238E27FC236}">
                  <a16:creationId xmlns:a16="http://schemas.microsoft.com/office/drawing/2014/main" id="{6EDE0998-9A01-0730-C82C-6E3185F6FDFF}"/>
                </a:ext>
              </a:extLst>
            </p:cNvPr>
            <p:cNvCxnSpPr>
              <a:stCxn id="16" idx="3"/>
              <a:endCxn id="1026" idx="1"/>
            </p:cNvCxnSpPr>
            <p:nvPr/>
          </p:nvCxnSpPr>
          <p:spPr>
            <a:xfrm>
              <a:off x="3378158" y="4344248"/>
              <a:ext cx="695284" cy="0"/>
            </a:xfrm>
            <a:prstGeom prst="straightConnector1">
              <a:avLst/>
            </a:prstGeom>
            <a:ln w="57150">
              <a:solidFill>
                <a:srgbClr val="B916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7C83DC7A-1839-539B-D68E-98E8936386F7}"/>
                </a:ext>
              </a:extLst>
            </p:cNvPr>
            <p:cNvCxnSpPr>
              <a:stCxn id="1026" idx="3"/>
              <a:endCxn id="14" idx="1"/>
            </p:cNvCxnSpPr>
            <p:nvPr/>
          </p:nvCxnSpPr>
          <p:spPr>
            <a:xfrm>
              <a:off x="5997755" y="4344248"/>
              <a:ext cx="693107" cy="0"/>
            </a:xfrm>
            <a:prstGeom prst="straightConnector1">
              <a:avLst/>
            </a:prstGeom>
            <a:ln w="57150">
              <a:solidFill>
                <a:srgbClr val="B916FE"/>
              </a:solidFill>
              <a:tailEnd type="triangle"/>
            </a:ln>
          </p:spPr>
          <p:style>
            <a:lnRef idx="1">
              <a:schemeClr val="accent1"/>
            </a:lnRef>
            <a:fillRef idx="0">
              <a:schemeClr val="accent1"/>
            </a:fillRef>
            <a:effectRef idx="0">
              <a:schemeClr val="accent1"/>
            </a:effectRef>
            <a:fontRef idx="minor">
              <a:schemeClr val="tx1"/>
            </a:fontRef>
          </p:style>
        </p:cxnSp>
      </p:grpSp>
      <p:sp>
        <p:nvSpPr>
          <p:cNvPr id="8" name="Freeform 4">
            <a:extLst>
              <a:ext uri="{FF2B5EF4-FFF2-40B4-BE49-F238E27FC236}">
                <a16:creationId xmlns:a16="http://schemas.microsoft.com/office/drawing/2014/main" id="{8D9C8F3E-AD5B-651F-18FE-EF0F077A062E}"/>
              </a:ext>
            </a:extLst>
          </p:cNvPr>
          <p:cNvSpPr/>
          <p:nvPr/>
        </p:nvSpPr>
        <p:spPr>
          <a:xfrm>
            <a:off x="16611600" y="190500"/>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9"/>
            <a:stretch>
              <a:fillRect/>
            </a:stretch>
          </a:blipFill>
        </p:spPr>
        <p:txBody>
          <a:bodyPr/>
          <a:lstStyle/>
          <a:p>
            <a:endParaRPr lang="fr-FR" dirty="0"/>
          </a:p>
        </p:txBody>
      </p:sp>
      <p:sp>
        <p:nvSpPr>
          <p:cNvPr id="12" name="TextBox 12">
            <a:extLst>
              <a:ext uri="{FF2B5EF4-FFF2-40B4-BE49-F238E27FC236}">
                <a16:creationId xmlns:a16="http://schemas.microsoft.com/office/drawing/2014/main" id="{777DD9B0-79F9-102A-1A9A-7DB9F9BA1891}"/>
              </a:ext>
            </a:extLst>
          </p:cNvPr>
          <p:cNvSpPr txBox="1"/>
          <p:nvPr/>
        </p:nvSpPr>
        <p:spPr>
          <a:xfrm>
            <a:off x="1028700" y="8555884"/>
            <a:ext cx="8673780" cy="1124090"/>
          </a:xfrm>
          <a:prstGeom prst="rect">
            <a:avLst/>
          </a:prstGeom>
        </p:spPr>
        <p:txBody>
          <a:bodyPr wrap="square" lIns="0" tIns="0" rIns="0" bIns="0" rtlCol="0" anchor="t">
            <a:spAutoFit/>
          </a:bodyPr>
          <a:lstStyle/>
          <a:p>
            <a:pPr marL="342900" indent="-342900" algn="l">
              <a:lnSpc>
                <a:spcPts val="2930"/>
              </a:lnSpc>
              <a:buFont typeface="Wingdings" panose="05000000000000000000" pitchFamily="2" charset="2"/>
              <a:buChar char="Ø"/>
            </a:pPr>
            <a:r>
              <a:rPr lang="en-US" sz="3200" b="1" u="sng" dirty="0">
                <a:solidFill>
                  <a:srgbClr val="101010"/>
                </a:solidFill>
                <a:latin typeface="Montserrat Bold"/>
                <a:ea typeface="Montserrat Bold"/>
                <a:cs typeface="Montserrat Bold"/>
                <a:sym typeface="Montserrat Bold"/>
              </a:rPr>
              <a:t>Goal</a:t>
            </a:r>
            <a:r>
              <a:rPr lang="en-US" sz="3200" dirty="0">
                <a:solidFill>
                  <a:srgbClr val="101010"/>
                </a:solidFill>
                <a:latin typeface="Montserrat" panose="00000500000000000000" pitchFamily="2" charset="0"/>
                <a:ea typeface="Montserrat Bold"/>
                <a:cs typeface="Montserrat Bold"/>
                <a:sym typeface="Montserrat Bold"/>
              </a:rPr>
              <a:t>:</a:t>
            </a:r>
          </a:p>
          <a:p>
            <a:pPr marL="914400" lvl="1" indent="-457200">
              <a:lnSpc>
                <a:spcPts val="2930"/>
              </a:lnSpc>
              <a:buFont typeface="Arial" panose="020B0604020202020204" pitchFamily="34" charset="0"/>
              <a:buChar char="•"/>
            </a:pPr>
            <a:r>
              <a:rPr lang="en-US" sz="3200" dirty="0" err="1">
                <a:solidFill>
                  <a:srgbClr val="101010"/>
                </a:solidFill>
                <a:latin typeface="Montserrat" panose="00000500000000000000" pitchFamily="2" charset="0"/>
                <a:ea typeface="Montserrat Bold"/>
                <a:cs typeface="Montserrat Bold"/>
                <a:sym typeface="Montserrat Bold"/>
              </a:rPr>
              <a:t>Comparaison</a:t>
            </a:r>
            <a:r>
              <a:rPr lang="en-US" sz="3200" dirty="0">
                <a:solidFill>
                  <a:srgbClr val="101010"/>
                </a:solidFill>
                <a:latin typeface="Montserrat" panose="00000500000000000000" pitchFamily="2" charset="0"/>
                <a:ea typeface="Montserrat Bold"/>
                <a:cs typeface="Montserrat Bold"/>
                <a:sym typeface="Montserrat Bold"/>
              </a:rPr>
              <a:t> of different model for MRI head tumor detection</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483487" y="2086897"/>
            <a:ext cx="6218139" cy="62181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741219" y="2363976"/>
            <a:ext cx="5685609" cy="568876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txBody>
            <a:bodyPr/>
            <a:lstStyle/>
            <a:p>
              <a:endParaRPr lang="fr-FR"/>
            </a:p>
          </p:txBody>
        </p:sp>
      </p:grpSp>
      <p:grpSp>
        <p:nvGrpSpPr>
          <p:cNvPr id="8" name="Group 8"/>
          <p:cNvGrpSpPr/>
          <p:nvPr/>
        </p:nvGrpSpPr>
        <p:grpSpPr>
          <a:xfrm>
            <a:off x="5404336" y="7634502"/>
            <a:ext cx="1758106" cy="1808838"/>
            <a:chOff x="0" y="0"/>
            <a:chExt cx="2095920" cy="2156400"/>
          </a:xfrm>
        </p:grpSpPr>
        <p:sp>
          <p:nvSpPr>
            <p:cNvPr id="9" name="Freeform 9"/>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0" name="Group 10"/>
          <p:cNvGrpSpPr/>
          <p:nvPr/>
        </p:nvGrpSpPr>
        <p:grpSpPr>
          <a:xfrm>
            <a:off x="6701626" y="5544222"/>
            <a:ext cx="1991835" cy="1749650"/>
            <a:chOff x="0" y="0"/>
            <a:chExt cx="2374560" cy="2085840"/>
          </a:xfrm>
        </p:grpSpPr>
        <p:sp>
          <p:nvSpPr>
            <p:cNvPr id="11" name="Freeform 11"/>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2" name="Group 12"/>
          <p:cNvGrpSpPr/>
          <p:nvPr/>
        </p:nvGrpSpPr>
        <p:grpSpPr>
          <a:xfrm>
            <a:off x="6701626" y="2987088"/>
            <a:ext cx="1991835" cy="1750254"/>
            <a:chOff x="0" y="0"/>
            <a:chExt cx="2374560" cy="2086560"/>
          </a:xfrm>
        </p:grpSpPr>
        <p:sp>
          <p:nvSpPr>
            <p:cNvPr id="13" name="Freeform 13"/>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4" name="Group 14"/>
          <p:cNvGrpSpPr/>
          <p:nvPr/>
        </p:nvGrpSpPr>
        <p:grpSpPr>
          <a:xfrm>
            <a:off x="5404336" y="843660"/>
            <a:ext cx="1758106" cy="1797363"/>
            <a:chOff x="0" y="0"/>
            <a:chExt cx="2095920" cy="2142720"/>
          </a:xfrm>
        </p:grpSpPr>
        <p:sp>
          <p:nvSpPr>
            <p:cNvPr id="15" name="Freeform 15"/>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sp>
        <p:nvSpPr>
          <p:cNvPr id="16" name="Freeform 16"/>
          <p:cNvSpPr/>
          <p:nvPr/>
        </p:nvSpPr>
        <p:spPr>
          <a:xfrm>
            <a:off x="3048950" y="3330326"/>
            <a:ext cx="1555883" cy="1287140"/>
          </a:xfrm>
          <a:custGeom>
            <a:avLst/>
            <a:gdLst/>
            <a:ahLst/>
            <a:cxnLst/>
            <a:rect l="l" t="t" r="r" b="b"/>
            <a:pathLst>
              <a:path w="1555883" h="1287140">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7" name="TextBox 17"/>
          <p:cNvSpPr txBox="1"/>
          <p:nvPr/>
        </p:nvSpPr>
        <p:spPr>
          <a:xfrm>
            <a:off x="928648" y="4818412"/>
            <a:ext cx="5310749" cy="1724025"/>
          </a:xfrm>
          <a:prstGeom prst="rect">
            <a:avLst/>
          </a:prstGeom>
        </p:spPr>
        <p:txBody>
          <a:bodyPr lIns="0" tIns="0" rIns="0" bIns="0" rtlCol="0" anchor="t">
            <a:spAutoFit/>
          </a:bodyPr>
          <a:lstStyle/>
          <a:p>
            <a:pPr marL="0" lvl="0" indent="0" algn="ctr">
              <a:lnSpc>
                <a:spcPts val="6809"/>
              </a:lnSpc>
              <a:spcBef>
                <a:spcPct val="0"/>
              </a:spcBef>
            </a:pPr>
            <a:r>
              <a:rPr lang="en-US" sz="5674" u="none" strike="noStrike">
                <a:solidFill>
                  <a:srgbClr val="FFFFFF"/>
                </a:solidFill>
                <a:latin typeface="Montserrat"/>
                <a:ea typeface="Montserrat"/>
                <a:cs typeface="Montserrat"/>
                <a:sym typeface="Montserrat"/>
              </a:rPr>
              <a:t>Marketing Strategy</a:t>
            </a:r>
          </a:p>
        </p:txBody>
      </p:sp>
      <p:sp>
        <p:nvSpPr>
          <p:cNvPr id="18" name="TextBox 18"/>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01</a:t>
            </a:r>
          </a:p>
        </p:txBody>
      </p:sp>
      <p:sp>
        <p:nvSpPr>
          <p:cNvPr id="19" name="TextBox 19"/>
          <p:cNvSpPr txBox="1"/>
          <p:nvPr/>
        </p:nvSpPr>
        <p:spPr>
          <a:xfrm>
            <a:off x="7316751" y="1000125"/>
            <a:ext cx="4349125"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amet.</a:t>
            </a:r>
          </a:p>
        </p:txBody>
      </p:sp>
      <p:sp>
        <p:nvSpPr>
          <p:cNvPr id="20" name="TextBox 20"/>
          <p:cNvSpPr txBox="1"/>
          <p:nvPr/>
        </p:nvSpPr>
        <p:spPr>
          <a:xfrm>
            <a:off x="8836336" y="3209660"/>
            <a:ext cx="3976966"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1" name="TextBox 21"/>
          <p:cNvSpPr txBox="1"/>
          <p:nvPr/>
        </p:nvSpPr>
        <p:spPr>
          <a:xfrm>
            <a:off x="8969686" y="5780589"/>
            <a:ext cx="5127275"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2" name="TextBox 22"/>
          <p:cNvSpPr txBox="1"/>
          <p:nvPr/>
        </p:nvSpPr>
        <p:spPr>
          <a:xfrm>
            <a:off x="7316751" y="8074923"/>
            <a:ext cx="7495556"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Consectetur adipiscing elit. Quisque facilisis tincidunt risus sit amet sagittis</a:t>
            </a:r>
          </a:p>
        </p:txBody>
      </p:sp>
      <p:sp>
        <p:nvSpPr>
          <p:cNvPr id="23" name="TextBox 23"/>
          <p:cNvSpPr txBox="1"/>
          <p:nvPr/>
        </p:nvSpPr>
        <p:spPr>
          <a:xfrm>
            <a:off x="7108564" y="3320351"/>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02</a:t>
            </a:r>
          </a:p>
        </p:txBody>
      </p:sp>
      <p:sp>
        <p:nvSpPr>
          <p:cNvPr id="24" name="TextBox 24"/>
          <p:cNvSpPr txBox="1"/>
          <p:nvPr/>
        </p:nvSpPr>
        <p:spPr>
          <a:xfrm>
            <a:off x="7108564" y="587855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03</a:t>
            </a:r>
          </a:p>
        </p:txBody>
      </p:sp>
      <p:sp>
        <p:nvSpPr>
          <p:cNvPr id="25" name="TextBox 25"/>
          <p:cNvSpPr txBox="1"/>
          <p:nvPr/>
        </p:nvSpPr>
        <p:spPr>
          <a:xfrm>
            <a:off x="5585521" y="805702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04</a:t>
            </a:r>
          </a:p>
        </p:txBody>
      </p:sp>
      <p:grpSp>
        <p:nvGrpSpPr>
          <p:cNvPr id="26" name="Group 26"/>
          <p:cNvGrpSpPr/>
          <p:nvPr/>
        </p:nvGrpSpPr>
        <p:grpSpPr>
          <a:xfrm>
            <a:off x="5099601" y="7176625"/>
            <a:ext cx="457877" cy="4578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p:cNvGrpSpPr/>
          <p:nvPr/>
        </p:nvGrpSpPr>
        <p:grpSpPr>
          <a:xfrm>
            <a:off x="6054450" y="5686149"/>
            <a:ext cx="457877" cy="45787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1" name="TextBox 3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p:cNvGrpSpPr/>
          <p:nvPr/>
        </p:nvGrpSpPr>
        <p:grpSpPr>
          <a:xfrm>
            <a:off x="6054450" y="4121207"/>
            <a:ext cx="457877" cy="45787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4" name="TextBox 3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5" name="Group 35"/>
          <p:cNvGrpSpPr/>
          <p:nvPr/>
        </p:nvGrpSpPr>
        <p:grpSpPr>
          <a:xfrm>
            <a:off x="5099601" y="2758149"/>
            <a:ext cx="457877" cy="45787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7" name="TextBox 3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8" name="Freeform 38"/>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txBody>
          <a:bodyPr/>
          <a:lstStyle/>
          <a:p>
            <a:endParaRPr lang="fr-FR"/>
          </a:p>
        </p:txBody>
      </p:sp>
      <p:sp>
        <p:nvSpPr>
          <p:cNvPr id="39" name="TextBox 3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4036575" y="3051011"/>
            <a:ext cx="10214850" cy="4184979"/>
          </a:xfrm>
          <a:prstGeom prst="rect">
            <a:avLst/>
          </a:prstGeom>
        </p:spPr>
        <p:txBody>
          <a:bodyPr lIns="0" tIns="0" rIns="0" bIns="0" rtlCol="0" anchor="t">
            <a:spAutoFit/>
          </a:bodyPr>
          <a:lstStyle/>
          <a:p>
            <a:pPr marL="0" lvl="0" indent="0" algn="ctr">
              <a:lnSpc>
                <a:spcPts val="16620"/>
              </a:lnSpc>
              <a:spcBef>
                <a:spcPct val="0"/>
              </a:spcBef>
            </a:pPr>
            <a:r>
              <a:rPr lang="en-US" sz="13850" b="1" u="none" strike="noStrike">
                <a:solidFill>
                  <a:srgbClr val="FFFFFF"/>
                </a:solidFill>
                <a:latin typeface="Montserrat Bold"/>
                <a:ea typeface="Montserrat Bold"/>
                <a:cs typeface="Montserrat Bold"/>
                <a:sym typeface="Montserrat Bold"/>
              </a:rPr>
              <a:t>Target Market</a:t>
            </a:r>
          </a:p>
        </p:txBody>
      </p:sp>
      <p:grpSp>
        <p:nvGrpSpPr>
          <p:cNvPr id="3" name="Group 3"/>
          <p:cNvGrpSpPr/>
          <p:nvPr/>
        </p:nvGrpSpPr>
        <p:grpSpPr>
          <a:xfrm>
            <a:off x="4366661" y="2675029"/>
            <a:ext cx="9554679" cy="4936941"/>
            <a:chOff x="0" y="0"/>
            <a:chExt cx="3011972" cy="1556298"/>
          </a:xfrm>
        </p:grpSpPr>
        <p:sp>
          <p:nvSpPr>
            <p:cNvPr id="4" name="Freeform 4"/>
            <p:cNvSpPr/>
            <p:nvPr/>
          </p:nvSpPr>
          <p:spPr>
            <a:xfrm>
              <a:off x="0" y="0"/>
              <a:ext cx="3011972" cy="1556298"/>
            </a:xfrm>
            <a:custGeom>
              <a:avLst/>
              <a:gdLst/>
              <a:ahLst/>
              <a:cxnLst/>
              <a:rect l="l" t="t" r="r" b="b"/>
              <a:pathLst>
                <a:path w="3011972" h="1556298">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txBody>
            <a:bodyPr/>
            <a:lstStyle/>
            <a:p>
              <a:endParaRPr lang="fr-FR"/>
            </a:p>
          </p:txBody>
        </p:sp>
        <p:sp>
          <p:nvSpPr>
            <p:cNvPr id="5" name="TextBox 5"/>
            <p:cNvSpPr txBox="1"/>
            <p:nvPr/>
          </p:nvSpPr>
          <p:spPr>
            <a:xfrm>
              <a:off x="0" y="-47625"/>
              <a:ext cx="3011972" cy="1603923"/>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12</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91581" y="5762496"/>
            <a:ext cx="5218743" cy="1680018"/>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4" name="Group 4"/>
          <p:cNvGrpSpPr/>
          <p:nvPr/>
        </p:nvGrpSpPr>
        <p:grpSpPr>
          <a:xfrm>
            <a:off x="11372613" y="2568008"/>
            <a:ext cx="3260181" cy="3074486"/>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6" name="Group 6"/>
          <p:cNvGrpSpPr/>
          <p:nvPr/>
        </p:nvGrpSpPr>
        <p:grpSpPr>
          <a:xfrm>
            <a:off x="9372008" y="7581785"/>
            <a:ext cx="7261393" cy="1676515"/>
            <a:chOff x="0" y="0"/>
            <a:chExt cx="5968800" cy="1378080"/>
          </a:xfrm>
        </p:grpSpPr>
        <p:sp>
          <p:nvSpPr>
            <p:cNvPr id="7" name="Freeform 7"/>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sp>
        <p:nvSpPr>
          <p:cNvPr id="8" name="Freeform 8"/>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txBody>
          <a:bodyPr/>
          <a:lstStyle/>
          <a:p>
            <a:endParaRPr lang="fr-FR"/>
          </a:p>
        </p:txBody>
      </p:sp>
      <p:sp>
        <p:nvSpPr>
          <p:cNvPr id="9" name="TextBox 9"/>
          <p:cNvSpPr txBox="1"/>
          <p:nvPr/>
        </p:nvSpPr>
        <p:spPr>
          <a:xfrm>
            <a:off x="4332611" y="5802757"/>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TAM</a:t>
            </a:r>
          </a:p>
        </p:txBody>
      </p:sp>
      <p:grpSp>
        <p:nvGrpSpPr>
          <p:cNvPr id="10" name="Group 10"/>
          <p:cNvGrpSpPr/>
          <p:nvPr/>
        </p:nvGrpSpPr>
        <p:grpSpPr>
          <a:xfrm>
            <a:off x="5619685" y="5642494"/>
            <a:ext cx="2223664" cy="839955"/>
            <a:chOff x="0" y="0"/>
            <a:chExt cx="812800" cy="307023"/>
          </a:xfrm>
        </p:grpSpPr>
        <p:sp>
          <p:nvSpPr>
            <p:cNvPr id="11" name="Freeform 11"/>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B100E8"/>
              </a:solidFill>
              <a:prstDash val="solid"/>
              <a:round/>
            </a:ln>
          </p:spPr>
          <p:txBody>
            <a:bodyPr/>
            <a:lstStyle/>
            <a:p>
              <a:endParaRPr lang="fr-FR"/>
            </a:p>
          </p:txBody>
        </p:sp>
        <p:sp>
          <p:nvSpPr>
            <p:cNvPr id="12" name="TextBox 12"/>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$ 105M</a:t>
              </a:r>
            </a:p>
          </p:txBody>
        </p:sp>
      </p:grpSp>
      <p:sp>
        <p:nvSpPr>
          <p:cNvPr id="13" name="TextBox 13"/>
          <p:cNvSpPr txBox="1"/>
          <p:nvPr/>
        </p:nvSpPr>
        <p:spPr>
          <a:xfrm>
            <a:off x="4332611" y="6966561"/>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SAM</a:t>
            </a:r>
          </a:p>
        </p:txBody>
      </p:sp>
      <p:grpSp>
        <p:nvGrpSpPr>
          <p:cNvPr id="14" name="Group 14"/>
          <p:cNvGrpSpPr/>
          <p:nvPr/>
        </p:nvGrpSpPr>
        <p:grpSpPr>
          <a:xfrm>
            <a:off x="5619685" y="6806299"/>
            <a:ext cx="2223664" cy="839955"/>
            <a:chOff x="0" y="0"/>
            <a:chExt cx="812800" cy="307023"/>
          </a:xfrm>
        </p:grpSpPr>
        <p:sp>
          <p:nvSpPr>
            <p:cNvPr id="15" name="Freeform 15"/>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048AFF"/>
              </a:solidFill>
              <a:prstDash val="solid"/>
              <a:round/>
            </a:ln>
          </p:spPr>
          <p:txBody>
            <a:bodyPr/>
            <a:lstStyle/>
            <a:p>
              <a:endParaRPr lang="fr-FR"/>
            </a:p>
          </p:txBody>
        </p:sp>
        <p:sp>
          <p:nvSpPr>
            <p:cNvPr id="16" name="TextBox 16"/>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$ 56M</a:t>
              </a:r>
            </a:p>
          </p:txBody>
        </p:sp>
      </p:grpSp>
      <p:sp>
        <p:nvSpPr>
          <p:cNvPr id="17" name="TextBox 17"/>
          <p:cNvSpPr txBox="1"/>
          <p:nvPr/>
        </p:nvSpPr>
        <p:spPr>
          <a:xfrm>
            <a:off x="4332611" y="8130366"/>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SOM</a:t>
            </a:r>
          </a:p>
        </p:txBody>
      </p:sp>
      <p:grpSp>
        <p:nvGrpSpPr>
          <p:cNvPr id="18" name="Group 18"/>
          <p:cNvGrpSpPr/>
          <p:nvPr/>
        </p:nvGrpSpPr>
        <p:grpSpPr>
          <a:xfrm>
            <a:off x="5619685" y="7970104"/>
            <a:ext cx="2223664" cy="839955"/>
            <a:chOff x="0" y="0"/>
            <a:chExt cx="812800" cy="307023"/>
          </a:xfrm>
        </p:grpSpPr>
        <p:sp>
          <p:nvSpPr>
            <p:cNvPr id="19" name="Freeform 19"/>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3652DD"/>
              </a:solidFill>
              <a:prstDash val="solid"/>
              <a:round/>
            </a:ln>
          </p:spPr>
          <p:txBody>
            <a:bodyPr/>
            <a:lstStyle/>
            <a:p>
              <a:endParaRPr lang="fr-FR"/>
            </a:p>
          </p:txBody>
        </p:sp>
        <p:sp>
          <p:nvSpPr>
            <p:cNvPr id="20" name="TextBox 20"/>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$ 12M</a:t>
              </a:r>
            </a:p>
          </p:txBody>
        </p:sp>
      </p:grpSp>
      <p:sp>
        <p:nvSpPr>
          <p:cNvPr id="21" name="TextBox 21"/>
          <p:cNvSpPr txBox="1"/>
          <p:nvPr/>
        </p:nvSpPr>
        <p:spPr>
          <a:xfrm>
            <a:off x="11803538" y="4321784"/>
            <a:ext cx="2489473"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10%</a:t>
            </a:r>
          </a:p>
        </p:txBody>
      </p:sp>
      <p:sp>
        <p:nvSpPr>
          <p:cNvPr id="22" name="TextBox 22"/>
          <p:cNvSpPr txBox="1"/>
          <p:nvPr/>
        </p:nvSpPr>
        <p:spPr>
          <a:xfrm>
            <a:off x="11372613" y="6035932"/>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20%</a:t>
            </a:r>
          </a:p>
        </p:txBody>
      </p:sp>
      <p:sp>
        <p:nvSpPr>
          <p:cNvPr id="23" name="TextBox 23"/>
          <p:cNvSpPr txBox="1"/>
          <p:nvPr/>
        </p:nvSpPr>
        <p:spPr>
          <a:xfrm>
            <a:off x="11372613" y="7813874"/>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70%</a:t>
            </a:r>
          </a:p>
        </p:txBody>
      </p:sp>
      <p:sp>
        <p:nvSpPr>
          <p:cNvPr id="24" name="TextBox 24"/>
          <p:cNvSpPr txBox="1"/>
          <p:nvPr/>
        </p:nvSpPr>
        <p:spPr>
          <a:xfrm>
            <a:off x="4036297" y="1932113"/>
            <a:ext cx="7921837" cy="973050"/>
          </a:xfrm>
          <a:prstGeom prst="rect">
            <a:avLst/>
          </a:prstGeom>
        </p:spPr>
        <p:txBody>
          <a:bodyPr lIns="0" tIns="0" rIns="0" bIns="0" rtlCol="0" anchor="t">
            <a:spAutoFit/>
          </a:bodyPr>
          <a:lstStyle/>
          <a:p>
            <a:pPr marL="0" lvl="0" indent="0" algn="l">
              <a:lnSpc>
                <a:spcPts val="7644"/>
              </a:lnSpc>
              <a:spcBef>
                <a:spcPct val="0"/>
              </a:spcBef>
            </a:pPr>
            <a:r>
              <a:rPr lang="en-US" sz="6370" b="1" u="none" strike="noStrike">
                <a:solidFill>
                  <a:srgbClr val="101010"/>
                </a:solidFill>
                <a:latin typeface="Montserrat Bold"/>
                <a:ea typeface="Montserrat Bold"/>
                <a:cs typeface="Montserrat Bold"/>
                <a:sym typeface="Montserrat Bold"/>
              </a:rPr>
              <a:t>Target Market</a:t>
            </a:r>
          </a:p>
        </p:txBody>
      </p:sp>
      <p:sp>
        <p:nvSpPr>
          <p:cNvPr id="25" name="TextBox 25"/>
          <p:cNvSpPr txBox="1"/>
          <p:nvPr/>
        </p:nvSpPr>
        <p:spPr>
          <a:xfrm>
            <a:off x="4036297" y="3071864"/>
            <a:ext cx="6993192" cy="1456205"/>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13</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txBody>
            <a:bodyPr/>
            <a:lstStyle/>
            <a:p>
              <a:endParaRPr lang="fr-FR"/>
            </a:p>
          </p:txBody>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txBody>
          <a:bodyPr/>
          <a:lstStyle/>
          <a:p>
            <a:endParaRPr lang="fr-FR"/>
          </a:p>
        </p:txBody>
      </p:sp>
      <p:pic>
        <p:nvPicPr>
          <p:cNvPr id="7" name="Picture 7"/>
          <p:cNvPicPr>
            <a:picLocks noChangeAspect="1"/>
          </p:cNvPicPr>
          <p:nvPr/>
        </p:nvPicPr>
        <p:blipFill>
          <a:blip r:embed="rId3"/>
          <a:stretch>
            <a:fillRect/>
          </a:stretch>
        </p:blipFill>
        <p:spPr>
          <a:xfrm>
            <a:off x="6809559" y="499662"/>
            <a:ext cx="9986963" cy="9590885"/>
          </a:xfrm>
          <a:prstGeom prst="rect">
            <a:avLst/>
          </a:prstGeom>
        </p:spPr>
      </p:pic>
      <p:sp>
        <p:nvSpPr>
          <p:cNvPr id="8" name="TextBox 8"/>
          <p:cNvSpPr txBox="1"/>
          <p:nvPr/>
        </p:nvSpPr>
        <p:spPr>
          <a:xfrm>
            <a:off x="1249989" y="2274946"/>
            <a:ext cx="5926983" cy="916426"/>
          </a:xfrm>
          <a:prstGeom prst="rect">
            <a:avLst/>
          </a:prstGeom>
        </p:spPr>
        <p:txBody>
          <a:bodyPr lIns="0" tIns="0" rIns="0" bIns="0" rtlCol="0" anchor="t">
            <a:spAutoFit/>
          </a:bodyPr>
          <a:lstStyle/>
          <a:p>
            <a:pPr marL="0" lvl="0" indent="0" algn="l">
              <a:lnSpc>
                <a:spcPts val="7106"/>
              </a:lnSpc>
              <a:spcBef>
                <a:spcPct val="0"/>
              </a:spcBef>
            </a:pPr>
            <a:r>
              <a:rPr lang="en-US" sz="5921" b="1" u="none" strike="noStrike">
                <a:solidFill>
                  <a:srgbClr val="F4F6FC"/>
                </a:solidFill>
                <a:latin typeface="Roboto Bold"/>
                <a:ea typeface="Roboto Bold"/>
                <a:cs typeface="Roboto Bold"/>
                <a:sym typeface="Roboto Bold"/>
              </a:rPr>
              <a:t>Market analysis</a:t>
            </a:r>
          </a:p>
        </p:txBody>
      </p:sp>
      <p:sp>
        <p:nvSpPr>
          <p:cNvPr id="9" name="TextBox 9"/>
          <p:cNvSpPr txBox="1"/>
          <p:nvPr/>
        </p:nvSpPr>
        <p:spPr>
          <a:xfrm>
            <a:off x="1249989" y="3354571"/>
            <a:ext cx="5926983" cy="403094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a:p>
            <a:pPr marL="0" lvl="0" indent="0" algn="l">
              <a:lnSpc>
                <a:spcPts val="2930"/>
              </a:lnSpc>
              <a:spcBef>
                <a:spcPct val="0"/>
              </a:spcBef>
            </a:pPr>
            <a:endParaRPr lang="en-US" sz="2093" u="none" strike="noStrike">
              <a:solidFill>
                <a:srgbClr val="FFFFFF"/>
              </a:solidFill>
              <a:latin typeface="Montserrat"/>
              <a:ea typeface="Montserrat"/>
              <a:cs typeface="Montserrat"/>
              <a:sym typeface="Montserrat"/>
            </a:endParaRPr>
          </a:p>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14</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4" name="Group 4"/>
          <p:cNvGrpSpPr/>
          <p:nvPr/>
        </p:nvGrpSpPr>
        <p:grpSpPr>
          <a:xfrm>
            <a:off x="-1105323" y="2315742"/>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txBody>
            <a:bodyPr/>
            <a:lstStyle/>
            <a:p>
              <a:endParaRPr lang="fr-FR"/>
            </a:p>
          </p:txBody>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2922338"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Olivia Wilson</a:t>
              </a:r>
            </a:p>
          </p:txBody>
        </p:sp>
      </p:grpSp>
      <p:grpSp>
        <p:nvGrpSpPr>
          <p:cNvPr id="10" name="Group 10"/>
          <p:cNvGrpSpPr>
            <a:grpSpLocks noChangeAspect="1"/>
          </p:cNvGrpSpPr>
          <p:nvPr/>
        </p:nvGrpSpPr>
        <p:grpSpPr>
          <a:xfrm>
            <a:off x="3082485"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18267" t="-32093" r="223" b="-45876"/>
              </a:stretch>
            </a:blipFill>
          </p:spPr>
          <p:txBody>
            <a:bodyPr/>
            <a:lstStyle/>
            <a:p>
              <a:endParaRPr lang="fr-FR"/>
            </a:p>
          </p:txBody>
        </p:sp>
      </p:grpSp>
      <p:grpSp>
        <p:nvGrpSpPr>
          <p:cNvPr id="14" name="Group 14"/>
          <p:cNvGrpSpPr/>
          <p:nvPr/>
        </p:nvGrpSpPr>
        <p:grpSpPr>
          <a:xfrm>
            <a:off x="7255076" y="6736524"/>
            <a:ext cx="3461793" cy="587791"/>
            <a:chOff x="0" y="0"/>
            <a:chExt cx="1066152" cy="181026"/>
          </a:xfrm>
        </p:grpSpPr>
        <p:sp>
          <p:nvSpPr>
            <p:cNvPr id="15" name="Freeform 15"/>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6" name="TextBox 16"/>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Aaron Loeb</a:t>
              </a:r>
            </a:p>
          </p:txBody>
        </p:sp>
      </p:grpSp>
      <p:grpSp>
        <p:nvGrpSpPr>
          <p:cNvPr id="17" name="Group 17"/>
          <p:cNvGrpSpPr>
            <a:grpSpLocks noChangeAspect="1"/>
          </p:cNvGrpSpPr>
          <p:nvPr/>
        </p:nvGrpSpPr>
        <p:grpSpPr>
          <a:xfrm>
            <a:off x="7415223" y="3466186"/>
            <a:ext cx="3141499" cy="3141499"/>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4999" r="223" b="-24999"/>
              </a:stretch>
            </a:blipFill>
          </p:spPr>
          <p:txBody>
            <a:bodyPr/>
            <a:lstStyle/>
            <a:p>
              <a:endParaRPr lang="fr-FR"/>
            </a:p>
          </p:txBody>
        </p:sp>
      </p:grpSp>
      <p:grpSp>
        <p:nvGrpSpPr>
          <p:cNvPr id="21" name="Group 21"/>
          <p:cNvGrpSpPr/>
          <p:nvPr/>
        </p:nvGrpSpPr>
        <p:grpSpPr>
          <a:xfrm>
            <a:off x="11903869" y="6736524"/>
            <a:ext cx="3461793" cy="587791"/>
            <a:chOff x="0" y="0"/>
            <a:chExt cx="1066152" cy="181026"/>
          </a:xfrm>
        </p:grpSpPr>
        <p:sp>
          <p:nvSpPr>
            <p:cNvPr id="22" name="Freeform 22"/>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23" name="TextBox 23"/>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Juliana Silva</a:t>
              </a:r>
            </a:p>
          </p:txBody>
        </p:sp>
      </p:grpSp>
      <p:grpSp>
        <p:nvGrpSpPr>
          <p:cNvPr id="24" name="Group 24"/>
          <p:cNvGrpSpPr>
            <a:grpSpLocks noChangeAspect="1"/>
          </p:cNvGrpSpPr>
          <p:nvPr/>
        </p:nvGrpSpPr>
        <p:grpSpPr>
          <a:xfrm>
            <a:off x="12064016" y="3466186"/>
            <a:ext cx="3141499" cy="3141499"/>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117171" t="-34886" r="-101084" b="-78099"/>
              </a:stretch>
            </a:blipFill>
          </p:spPr>
          <p:txBody>
            <a:bodyPr/>
            <a:lstStyle/>
            <a:p>
              <a:endParaRPr lang="fr-FR"/>
            </a:p>
          </p:txBody>
        </p:sp>
      </p:grpSp>
      <p:sp>
        <p:nvSpPr>
          <p:cNvPr id="28" name="TextBox 28"/>
          <p:cNvSpPr txBox="1"/>
          <p:nvPr/>
        </p:nvSpPr>
        <p:spPr>
          <a:xfrm>
            <a:off x="6470029" y="1019175"/>
            <a:ext cx="5433840" cy="1057275"/>
          </a:xfrm>
          <a:prstGeom prst="rect">
            <a:avLst/>
          </a:prstGeom>
        </p:spPr>
        <p:txBody>
          <a:bodyPr lIns="0" tIns="0" rIns="0" bIns="0" rtlCol="0" anchor="t">
            <a:spAutoFit/>
          </a:bodyPr>
          <a:lstStyle/>
          <a:p>
            <a:pPr marL="0" lvl="0" indent="0" algn="ctr">
              <a:lnSpc>
                <a:spcPts val="8299"/>
              </a:lnSpc>
              <a:spcBef>
                <a:spcPct val="0"/>
              </a:spcBef>
            </a:pPr>
            <a:r>
              <a:rPr lang="en-US" sz="6916" b="1" u="none" strike="noStrike">
                <a:solidFill>
                  <a:srgbClr val="F4F6FC"/>
                </a:solidFill>
                <a:latin typeface="Roboto Bold"/>
                <a:ea typeface="Roboto Bold"/>
                <a:cs typeface="Roboto Bold"/>
                <a:sym typeface="Roboto Bold"/>
              </a:rPr>
              <a:t>Our Team</a:t>
            </a:r>
          </a:p>
        </p:txBody>
      </p:sp>
      <p:sp>
        <p:nvSpPr>
          <p:cNvPr id="29" name="TextBox 29"/>
          <p:cNvSpPr txBox="1"/>
          <p:nvPr/>
        </p:nvSpPr>
        <p:spPr>
          <a:xfrm>
            <a:off x="3606287"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CEO &amp; Founder</a:t>
            </a:r>
          </a:p>
        </p:txBody>
      </p:sp>
      <p:sp>
        <p:nvSpPr>
          <p:cNvPr id="30" name="TextBox 30"/>
          <p:cNvSpPr txBox="1"/>
          <p:nvPr/>
        </p:nvSpPr>
        <p:spPr>
          <a:xfrm>
            <a:off x="7939025"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Project manager</a:t>
            </a:r>
          </a:p>
        </p:txBody>
      </p:sp>
      <p:sp>
        <p:nvSpPr>
          <p:cNvPr id="31" name="TextBox 31"/>
          <p:cNvSpPr txBox="1"/>
          <p:nvPr/>
        </p:nvSpPr>
        <p:spPr>
          <a:xfrm>
            <a:off x="12587818"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IT Expert</a:t>
            </a:r>
          </a:p>
        </p:txBody>
      </p:sp>
      <p:sp>
        <p:nvSpPr>
          <p:cNvPr id="32" name="TextBox 3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15</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ACA10D51-C135-647F-7453-E971A6CA70A1}"/>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460659" y="4005282"/>
            <a:ext cx="6871269" cy="3461597"/>
          </a:xfrm>
          <a:custGeom>
            <a:avLst/>
            <a:gdLst/>
            <a:ahLst/>
            <a:cxnLst/>
            <a:rect l="l" t="t" r="r" b="b"/>
            <a:pathLst>
              <a:path w="6871269" h="3461597">
                <a:moveTo>
                  <a:pt x="0" y="0"/>
                </a:moveTo>
                <a:lnTo>
                  <a:pt x="6871269" y="0"/>
                </a:lnTo>
                <a:lnTo>
                  <a:pt x="6871269" y="3461596"/>
                </a:lnTo>
                <a:lnTo>
                  <a:pt x="0" y="3461596"/>
                </a:lnTo>
                <a:lnTo>
                  <a:pt x="0" y="0"/>
                </a:lnTo>
                <a:close/>
              </a:path>
            </a:pathLst>
          </a:custGeom>
          <a:blipFill>
            <a:blip r:embed="rId3"/>
            <a:stretch>
              <a:fillRect/>
            </a:stretch>
          </a:blipFill>
        </p:spPr>
        <p:txBody>
          <a:bodyPr/>
          <a:lstStyle/>
          <a:p>
            <a:endParaRPr lang="fr-FR"/>
          </a:p>
        </p:txBody>
      </p:sp>
      <p:sp>
        <p:nvSpPr>
          <p:cNvPr id="6" name="Freeform 6"/>
          <p:cNvSpPr/>
          <p:nvPr/>
        </p:nvSpPr>
        <p:spPr>
          <a:xfrm>
            <a:off x="14029789" y="2729905"/>
            <a:ext cx="3302139" cy="1275377"/>
          </a:xfrm>
          <a:custGeom>
            <a:avLst/>
            <a:gdLst/>
            <a:ahLst/>
            <a:cxnLst/>
            <a:rect l="l" t="t" r="r" b="b"/>
            <a:pathLst>
              <a:path w="3302139" h="1275377">
                <a:moveTo>
                  <a:pt x="0" y="0"/>
                </a:moveTo>
                <a:lnTo>
                  <a:pt x="3302139" y="0"/>
                </a:lnTo>
                <a:lnTo>
                  <a:pt x="3302139" y="1275377"/>
                </a:lnTo>
                <a:lnTo>
                  <a:pt x="0" y="1275377"/>
                </a:lnTo>
                <a:lnTo>
                  <a:pt x="0" y="0"/>
                </a:lnTo>
                <a:close/>
              </a:path>
            </a:pathLst>
          </a:custGeom>
          <a:blipFill>
            <a:blip r:embed="rId4"/>
            <a:stretch>
              <a:fillRect/>
            </a:stretch>
          </a:blipFill>
        </p:spPr>
        <p:txBody>
          <a:bodyPr/>
          <a:lstStyle/>
          <a:p>
            <a:endParaRPr lang="fr-FR"/>
          </a:p>
        </p:txBody>
      </p:sp>
      <p:grpSp>
        <p:nvGrpSpPr>
          <p:cNvPr id="7" name="Group 7"/>
          <p:cNvGrpSpPr/>
          <p:nvPr/>
        </p:nvGrpSpPr>
        <p:grpSpPr>
          <a:xfrm>
            <a:off x="5349520" y="4323660"/>
            <a:ext cx="4192233" cy="4262273"/>
            <a:chOff x="0" y="0"/>
            <a:chExt cx="5589644" cy="5683031"/>
          </a:xfrm>
        </p:grpSpPr>
        <p:sp>
          <p:nvSpPr>
            <p:cNvPr id="8" name="Freeform 8"/>
            <p:cNvSpPr/>
            <p:nvPr/>
          </p:nvSpPr>
          <p:spPr>
            <a:xfrm>
              <a:off x="2802158" y="0"/>
              <a:ext cx="2787486" cy="2787486"/>
            </a:xfrm>
            <a:custGeom>
              <a:avLst/>
              <a:gdLst/>
              <a:ahLst/>
              <a:cxnLst/>
              <a:rect l="l" t="t" r="r" b="b"/>
              <a:pathLst>
                <a:path w="2787486" h="2787486">
                  <a:moveTo>
                    <a:pt x="0" y="0"/>
                  </a:moveTo>
                  <a:lnTo>
                    <a:pt x="2787486" y="0"/>
                  </a:lnTo>
                  <a:lnTo>
                    <a:pt x="2787486" y="2787486"/>
                  </a:lnTo>
                  <a:lnTo>
                    <a:pt x="0" y="2787486"/>
                  </a:lnTo>
                  <a:lnTo>
                    <a:pt x="0" y="0"/>
                  </a:lnTo>
                  <a:close/>
                </a:path>
              </a:pathLst>
            </a:custGeom>
            <a:blipFill>
              <a:blip r:embed="rId5"/>
              <a:stretch>
                <a:fillRect/>
              </a:stretch>
            </a:blipFill>
          </p:spPr>
          <p:txBody>
            <a:bodyPr/>
            <a:lstStyle/>
            <a:p>
              <a:endParaRPr lang="fr-FR"/>
            </a:p>
          </p:txBody>
        </p:sp>
        <p:sp>
          <p:nvSpPr>
            <p:cNvPr id="9" name="Freeform 9"/>
            <p:cNvSpPr/>
            <p:nvPr/>
          </p:nvSpPr>
          <p:spPr>
            <a:xfrm>
              <a:off x="2927595" y="2895545"/>
              <a:ext cx="2536612" cy="2787486"/>
            </a:xfrm>
            <a:custGeom>
              <a:avLst/>
              <a:gdLst/>
              <a:ahLst/>
              <a:cxnLst/>
              <a:rect l="l" t="t" r="r" b="b"/>
              <a:pathLst>
                <a:path w="2536612" h="2787486">
                  <a:moveTo>
                    <a:pt x="0" y="0"/>
                  </a:moveTo>
                  <a:lnTo>
                    <a:pt x="2536612" y="0"/>
                  </a:lnTo>
                  <a:lnTo>
                    <a:pt x="2536612" y="2787486"/>
                  </a:lnTo>
                  <a:lnTo>
                    <a:pt x="0" y="2787486"/>
                  </a:lnTo>
                  <a:lnTo>
                    <a:pt x="0" y="0"/>
                  </a:lnTo>
                  <a:close/>
                </a:path>
              </a:pathLst>
            </a:custGeom>
            <a:blipFill>
              <a:blip r:embed="rId6"/>
              <a:stretch>
                <a:fillRect/>
              </a:stretch>
            </a:blipFill>
          </p:spPr>
          <p:txBody>
            <a:bodyPr/>
            <a:lstStyle/>
            <a:p>
              <a:endParaRPr lang="fr-FR"/>
            </a:p>
          </p:txBody>
        </p:sp>
        <p:sp>
          <p:nvSpPr>
            <p:cNvPr id="10" name="Freeform 10"/>
            <p:cNvSpPr/>
            <p:nvPr/>
          </p:nvSpPr>
          <p:spPr>
            <a:xfrm>
              <a:off x="246284" y="0"/>
              <a:ext cx="2294918" cy="2787486"/>
            </a:xfrm>
            <a:custGeom>
              <a:avLst/>
              <a:gdLst/>
              <a:ahLst/>
              <a:cxnLst/>
              <a:rect l="l" t="t" r="r" b="b"/>
              <a:pathLst>
                <a:path w="2294918" h="2787486">
                  <a:moveTo>
                    <a:pt x="0" y="0"/>
                  </a:moveTo>
                  <a:lnTo>
                    <a:pt x="2294918" y="0"/>
                  </a:lnTo>
                  <a:lnTo>
                    <a:pt x="2294918" y="2787486"/>
                  </a:lnTo>
                  <a:lnTo>
                    <a:pt x="0" y="2787486"/>
                  </a:lnTo>
                  <a:lnTo>
                    <a:pt x="0" y="0"/>
                  </a:lnTo>
                  <a:close/>
                </a:path>
              </a:pathLst>
            </a:custGeom>
            <a:blipFill>
              <a:blip r:embed="rId7"/>
              <a:stretch>
                <a:fillRect/>
              </a:stretch>
            </a:blipFill>
          </p:spPr>
          <p:txBody>
            <a:bodyPr/>
            <a:lstStyle/>
            <a:p>
              <a:endParaRPr lang="fr-FR"/>
            </a:p>
          </p:txBody>
        </p:sp>
        <p:sp>
          <p:nvSpPr>
            <p:cNvPr id="11" name="Freeform 11"/>
            <p:cNvSpPr/>
            <p:nvPr/>
          </p:nvSpPr>
          <p:spPr>
            <a:xfrm>
              <a:off x="0" y="2895545"/>
              <a:ext cx="2787486" cy="2787486"/>
            </a:xfrm>
            <a:custGeom>
              <a:avLst/>
              <a:gdLst/>
              <a:ahLst/>
              <a:cxnLst/>
              <a:rect l="l" t="t" r="r" b="b"/>
              <a:pathLst>
                <a:path w="2787486" h="2787486">
                  <a:moveTo>
                    <a:pt x="0" y="0"/>
                  </a:moveTo>
                  <a:lnTo>
                    <a:pt x="2787486" y="0"/>
                  </a:lnTo>
                  <a:lnTo>
                    <a:pt x="2787486" y="2787486"/>
                  </a:lnTo>
                  <a:lnTo>
                    <a:pt x="0" y="2787486"/>
                  </a:lnTo>
                  <a:lnTo>
                    <a:pt x="0" y="0"/>
                  </a:lnTo>
                  <a:close/>
                </a:path>
              </a:pathLst>
            </a:custGeom>
            <a:blipFill>
              <a:blip r:embed="rId8"/>
              <a:stretch>
                <a:fillRect/>
              </a:stretch>
            </a:blipFill>
          </p:spPr>
          <p:txBody>
            <a:bodyPr/>
            <a:lstStyle/>
            <a:p>
              <a:endParaRPr lang="fr-FR"/>
            </a:p>
          </p:txBody>
        </p:sp>
      </p:grpSp>
      <p:sp>
        <p:nvSpPr>
          <p:cNvPr id="12" name="TextBox 12"/>
          <p:cNvSpPr txBox="1"/>
          <p:nvPr/>
        </p:nvSpPr>
        <p:spPr>
          <a:xfrm>
            <a:off x="1028700" y="3553671"/>
            <a:ext cx="7195263" cy="5185578"/>
          </a:xfrm>
          <a:prstGeom prst="rect">
            <a:avLst/>
          </a:prstGeom>
        </p:spPr>
        <p:txBody>
          <a:bodyPr lIns="0" tIns="0" rIns="0" bIns="0" rtlCol="0" anchor="t">
            <a:spAutoFit/>
          </a:bodyPr>
          <a:lstStyle/>
          <a:p>
            <a:pPr algn="l">
              <a:lnSpc>
                <a:spcPts val="2930"/>
              </a:lnSpc>
            </a:pPr>
            <a:r>
              <a:rPr lang="en-US" sz="2093" b="1" u="sng" dirty="0">
                <a:solidFill>
                  <a:srgbClr val="101010"/>
                </a:solidFill>
                <a:latin typeface="Montserrat Bold"/>
                <a:ea typeface="Montserrat Bold"/>
                <a:cs typeface="Montserrat Bold"/>
                <a:sym typeface="Montserrat Bold"/>
              </a:rPr>
              <a:t>Brain Tumor MRI Dataset by Masoud </a:t>
            </a:r>
            <a:r>
              <a:rPr lang="en-US" sz="2093" b="1" u="sng" dirty="0" err="1">
                <a:solidFill>
                  <a:srgbClr val="101010"/>
                </a:solidFill>
                <a:latin typeface="Montserrat Bold"/>
                <a:ea typeface="Montserrat Bold"/>
                <a:cs typeface="Montserrat Bold"/>
                <a:sym typeface="Montserrat Bold"/>
              </a:rPr>
              <a:t>Nickparvar</a:t>
            </a:r>
            <a:endParaRPr lang="en-US" sz="2093" b="1" u="sng" dirty="0">
              <a:solidFill>
                <a:srgbClr val="101010"/>
              </a:solidFill>
              <a:latin typeface="Montserrat Bold"/>
              <a:ea typeface="Montserrat Bold"/>
              <a:cs typeface="Montserrat Bold"/>
              <a:sym typeface="Montserrat Bold"/>
            </a:endParaRPr>
          </a:p>
          <a:p>
            <a:pPr algn="l">
              <a:lnSpc>
                <a:spcPts val="2930"/>
              </a:lnSpc>
            </a:pPr>
            <a:endParaRPr lang="en-US" sz="2093" b="1" u="sng" dirty="0">
              <a:solidFill>
                <a:srgbClr val="101010"/>
              </a:solidFill>
              <a:latin typeface="Montserrat Bold"/>
              <a:ea typeface="Montserrat Bold"/>
              <a:cs typeface="Montserrat Bold"/>
              <a:sym typeface="Montserrat Bold"/>
            </a:endParaRPr>
          </a:p>
          <a:p>
            <a:pPr algn="l">
              <a:lnSpc>
                <a:spcPts val="2930"/>
              </a:lnSpc>
            </a:pPr>
            <a:r>
              <a:rPr lang="en-US" sz="2093" b="1" dirty="0">
                <a:solidFill>
                  <a:srgbClr val="101010"/>
                </a:solidFill>
                <a:latin typeface="Montserrat Bold"/>
                <a:ea typeface="Montserrat Bold"/>
                <a:cs typeface="Montserrat Bold"/>
                <a:sym typeface="Montserrat Bold"/>
              </a:rPr>
              <a:t>Training </a:t>
            </a:r>
            <a:r>
              <a:rPr lang="en-US" sz="2093" dirty="0">
                <a:solidFill>
                  <a:srgbClr val="101010"/>
                </a:solidFill>
                <a:latin typeface="Montserrat"/>
                <a:ea typeface="Montserrat"/>
                <a:cs typeface="Montserrat"/>
                <a:sym typeface="Montserrat"/>
              </a:rPr>
              <a:t>:</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Glioma: </a:t>
            </a:r>
            <a:r>
              <a:rPr lang="en-US" sz="2093" b="1" dirty="0">
                <a:solidFill>
                  <a:srgbClr val="101010"/>
                </a:solidFill>
                <a:latin typeface="Montserrat Bold"/>
                <a:ea typeface="Montserrat Bold"/>
                <a:cs typeface="Montserrat Bold"/>
                <a:sym typeface="Montserrat Bold"/>
              </a:rPr>
              <a:t>300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Meningioma: </a:t>
            </a:r>
            <a:r>
              <a:rPr lang="en-US" sz="2093" b="1" dirty="0">
                <a:solidFill>
                  <a:srgbClr val="101010"/>
                </a:solidFill>
                <a:latin typeface="Montserrat Bold"/>
                <a:ea typeface="Montserrat Bold"/>
                <a:cs typeface="Montserrat Bold"/>
                <a:sym typeface="Montserrat Bold"/>
              </a:rPr>
              <a:t>306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No tumor:</a:t>
            </a:r>
            <a:r>
              <a:rPr lang="en-US" sz="2093" b="1" dirty="0">
                <a:solidFill>
                  <a:srgbClr val="101010"/>
                </a:solidFill>
                <a:latin typeface="Montserrat Bold"/>
                <a:ea typeface="Montserrat Bold"/>
                <a:cs typeface="Montserrat Bold"/>
                <a:sym typeface="Montserrat Bold"/>
              </a:rPr>
              <a:t> 405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Pituitary: </a:t>
            </a:r>
            <a:r>
              <a:rPr lang="en-US" sz="2093" b="1" dirty="0">
                <a:solidFill>
                  <a:srgbClr val="101010"/>
                </a:solidFill>
                <a:latin typeface="Montserrat Bold"/>
                <a:ea typeface="Montserrat Bold"/>
                <a:cs typeface="Montserrat Bold"/>
                <a:sym typeface="Montserrat Bold"/>
              </a:rPr>
              <a:t>300 pictures</a:t>
            </a:r>
          </a:p>
          <a:p>
            <a:pPr algn="l">
              <a:lnSpc>
                <a:spcPts val="2930"/>
              </a:lnSpc>
            </a:pPr>
            <a:endParaRPr lang="en-US" sz="2093" b="1" dirty="0">
              <a:solidFill>
                <a:srgbClr val="101010"/>
              </a:solidFill>
              <a:latin typeface="Montserrat Bold"/>
              <a:ea typeface="Montserrat Bold"/>
              <a:cs typeface="Montserrat Bold"/>
              <a:sym typeface="Montserrat Bold"/>
            </a:endParaRPr>
          </a:p>
          <a:p>
            <a:pPr algn="l">
              <a:lnSpc>
                <a:spcPts val="2930"/>
              </a:lnSpc>
            </a:pPr>
            <a:r>
              <a:rPr lang="en-US" sz="2093" b="1" dirty="0">
                <a:solidFill>
                  <a:srgbClr val="101010"/>
                </a:solidFill>
                <a:latin typeface="Montserrat Bold"/>
                <a:ea typeface="Montserrat Bold"/>
                <a:cs typeface="Montserrat Bold"/>
                <a:sym typeface="Montserrat Bold"/>
              </a:rPr>
              <a:t>Testing</a:t>
            </a:r>
            <a:r>
              <a:rPr lang="en-US" sz="2093" b="1" dirty="0">
                <a:solidFill>
                  <a:srgbClr val="101010"/>
                </a:solidFill>
                <a:latin typeface="Montserrat Medium"/>
                <a:ea typeface="Montserrat Medium"/>
                <a:cs typeface="Montserrat Medium"/>
                <a:sym typeface="Montserrat Medium"/>
              </a:rPr>
              <a:t>:</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Glioma</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1321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Meningioma</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1339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No tumor</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1595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Pituitary</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1457 pictures</a:t>
            </a:r>
          </a:p>
          <a:p>
            <a:pPr marL="0" lvl="0" indent="0" algn="l">
              <a:lnSpc>
                <a:spcPts val="2930"/>
              </a:lnSpc>
              <a:spcBef>
                <a:spcPct val="0"/>
              </a:spcBef>
            </a:pPr>
            <a:endParaRPr lang="en-US" sz="2093" b="1" dirty="0">
              <a:solidFill>
                <a:srgbClr val="101010"/>
              </a:solidFill>
              <a:latin typeface="Montserrat Bold"/>
              <a:ea typeface="Montserrat Bold"/>
              <a:cs typeface="Montserrat Bold"/>
              <a:sym typeface="Montserrat Bold"/>
            </a:endParaRPr>
          </a:p>
        </p:txBody>
      </p:sp>
      <p:sp>
        <p:nvSpPr>
          <p:cNvPr id="13" name="TextBox 13"/>
          <p:cNvSpPr txBox="1"/>
          <p:nvPr/>
        </p:nvSpPr>
        <p:spPr>
          <a:xfrm>
            <a:off x="10460659" y="7465977"/>
            <a:ext cx="6871269" cy="727878"/>
          </a:xfrm>
          <a:prstGeom prst="rect">
            <a:avLst/>
          </a:prstGeom>
        </p:spPr>
        <p:txBody>
          <a:bodyPr lIns="0" tIns="0" rIns="0" bIns="0" rtlCol="0" anchor="t">
            <a:spAutoFit/>
          </a:bodyPr>
          <a:lstStyle/>
          <a:p>
            <a:pPr marL="0" lvl="0" indent="0" algn="l">
              <a:lnSpc>
                <a:spcPts val="2930"/>
              </a:lnSpc>
              <a:spcBef>
                <a:spcPct val="0"/>
              </a:spcBef>
            </a:pPr>
            <a:r>
              <a:rPr lang="en-US" sz="2093" u="sng">
                <a:solidFill>
                  <a:srgbClr val="101010"/>
                </a:solidFill>
                <a:latin typeface="Montserrat"/>
                <a:ea typeface="Montserrat"/>
                <a:cs typeface="Montserrat"/>
                <a:sym typeface="Montserrat"/>
                <a:hlinkClick r:id="rId9" tooltip="https://www.kaggle.com/datasets/masoudnickparvar/brain-tumor-mri-dataset"/>
              </a:rPr>
              <a:t>https://www.kaggle.com/datasets/masoudnickparvar/brain-tumor-mri-dataset</a:t>
            </a:r>
          </a:p>
        </p:txBody>
      </p:sp>
      <p:sp>
        <p:nvSpPr>
          <p:cNvPr id="14" name="TextBox 14"/>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Datasets</a:t>
            </a:r>
          </a:p>
        </p:txBody>
      </p:sp>
      <p:sp>
        <p:nvSpPr>
          <p:cNvPr id="15" name="TextBox 15"/>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8</a:t>
            </a:r>
          </a:p>
        </p:txBody>
      </p:sp>
      <p:sp>
        <p:nvSpPr>
          <p:cNvPr id="16" name="AutoShape 16"/>
          <p:cNvSpPr/>
          <p:nvPr/>
        </p:nvSpPr>
        <p:spPr>
          <a:xfrm>
            <a:off x="9866475" y="3307527"/>
            <a:ext cx="0" cy="5747667"/>
          </a:xfrm>
          <a:prstGeom prst="line">
            <a:avLst/>
          </a:prstGeom>
          <a:ln w="76200" cap="rnd">
            <a:solidFill>
              <a:srgbClr val="000000"/>
            </a:solidFill>
            <a:prstDash val="solid"/>
            <a:headEnd type="none" w="sm" len="sm"/>
            <a:tailEnd type="none" w="sm" len="sm"/>
          </a:ln>
        </p:spPr>
        <p:txBody>
          <a:bodyPr/>
          <a:lstStyle/>
          <a:p>
            <a:endParaRPr lang="fr-FR"/>
          </a:p>
        </p:txBody>
      </p:sp>
      <p:sp>
        <p:nvSpPr>
          <p:cNvPr id="18" name="Freeform 4">
            <a:extLst>
              <a:ext uri="{FF2B5EF4-FFF2-40B4-BE49-F238E27FC236}">
                <a16:creationId xmlns:a16="http://schemas.microsoft.com/office/drawing/2014/main" id="{66709FB6-A4D1-0575-FEF8-5158195784E6}"/>
              </a:ext>
            </a:extLst>
          </p:cNvPr>
          <p:cNvSpPr/>
          <p:nvPr/>
        </p:nvSpPr>
        <p:spPr>
          <a:xfrm>
            <a:off x="16611600" y="190500"/>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10"/>
            <a:stretch>
              <a:fillRect/>
            </a:stretch>
          </a:blipFill>
        </p:spPr>
        <p:txBody>
          <a:bodyPr/>
          <a:lstStyle/>
          <a:p>
            <a:endParaRPr lang="fr-FR" dirty="0"/>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606CC967-6FAE-815B-1CFA-17388FE1A835}"/>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p:cNvGrpSpPr/>
          <p:nvPr/>
        </p:nvGrpSpPr>
        <p:grpSpPr>
          <a:xfrm>
            <a:off x="2090142" y="7793315"/>
            <a:ext cx="13378872" cy="3843312"/>
            <a:chOff x="0" y="0"/>
            <a:chExt cx="17838496" cy="5124415"/>
          </a:xfrm>
        </p:grpSpPr>
        <p:sp>
          <p:nvSpPr>
            <p:cNvPr id="7" name="TextBox 7"/>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4</a:t>
            </a:r>
          </a:p>
        </p:txBody>
      </p:sp>
      <p:sp>
        <p:nvSpPr>
          <p:cNvPr id="15" name="Freeform 4">
            <a:extLst>
              <a:ext uri="{FF2B5EF4-FFF2-40B4-BE49-F238E27FC236}">
                <a16:creationId xmlns:a16="http://schemas.microsoft.com/office/drawing/2014/main" id="{BC1C1A0A-8355-D51F-13B7-84CABE5F0B2C}"/>
              </a:ext>
            </a:extLst>
          </p:cNvPr>
          <p:cNvSpPr/>
          <p:nvPr/>
        </p:nvSpPr>
        <p:spPr>
          <a:xfrm>
            <a:off x="16611600" y="190500"/>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3"/>
            <a:stretch>
              <a:fillRect/>
            </a:stretch>
          </a:blipFill>
        </p:spPr>
        <p:txBody>
          <a:bodyPr/>
          <a:lstStyle/>
          <a:p>
            <a:endParaRPr lang="fr-FR" dirty="0"/>
          </a:p>
        </p:txBody>
      </p:sp>
      <p:sp>
        <p:nvSpPr>
          <p:cNvPr id="16" name="Freeform 7">
            <a:extLst>
              <a:ext uri="{FF2B5EF4-FFF2-40B4-BE49-F238E27FC236}">
                <a16:creationId xmlns:a16="http://schemas.microsoft.com/office/drawing/2014/main" id="{7833ADBE-9CF4-EE5E-6FBB-7BA9686B09D3}"/>
              </a:ext>
            </a:extLst>
          </p:cNvPr>
          <p:cNvSpPr/>
          <p:nvPr/>
        </p:nvSpPr>
        <p:spPr>
          <a:xfrm>
            <a:off x="1979490" y="2904321"/>
            <a:ext cx="7953590" cy="3976795"/>
          </a:xfrm>
          <a:custGeom>
            <a:avLst/>
            <a:gdLst/>
            <a:ahLst/>
            <a:cxnLst/>
            <a:rect l="l" t="t" r="r" b="b"/>
            <a:pathLst>
              <a:path w="7953590" h="3976795">
                <a:moveTo>
                  <a:pt x="0" y="0"/>
                </a:moveTo>
                <a:lnTo>
                  <a:pt x="7953590" y="0"/>
                </a:lnTo>
                <a:lnTo>
                  <a:pt x="7953590" y="3976795"/>
                </a:lnTo>
                <a:lnTo>
                  <a:pt x="0" y="3976795"/>
                </a:lnTo>
                <a:lnTo>
                  <a:pt x="0" y="0"/>
                </a:lnTo>
                <a:close/>
              </a:path>
            </a:pathLst>
          </a:custGeom>
          <a:blipFill>
            <a:blip r:embed="rId4"/>
            <a:stretch>
              <a:fillRect/>
            </a:stretch>
          </a:blipFill>
        </p:spPr>
        <p:txBody>
          <a:bodyPr/>
          <a:lstStyle/>
          <a:p>
            <a:endParaRPr lang="fr-FR" dirty="0"/>
          </a:p>
        </p:txBody>
      </p:sp>
      <p:sp>
        <p:nvSpPr>
          <p:cNvPr id="17" name="ZoneTexte 16">
            <a:extLst>
              <a:ext uri="{FF2B5EF4-FFF2-40B4-BE49-F238E27FC236}">
                <a16:creationId xmlns:a16="http://schemas.microsoft.com/office/drawing/2014/main" id="{84CEEE89-3F61-FBB1-6219-04100EDDB01B}"/>
              </a:ext>
            </a:extLst>
          </p:cNvPr>
          <p:cNvSpPr txBox="1"/>
          <p:nvPr/>
        </p:nvSpPr>
        <p:spPr>
          <a:xfrm>
            <a:off x="2061839" y="7256051"/>
            <a:ext cx="2766081" cy="369332"/>
          </a:xfrm>
          <a:prstGeom prst="rect">
            <a:avLst/>
          </a:prstGeom>
          <a:noFill/>
        </p:spPr>
        <p:txBody>
          <a:bodyPr wrap="square" rtlCol="0">
            <a:spAutoFit/>
          </a:bodyPr>
          <a:lstStyle/>
          <a:p>
            <a:r>
              <a:rPr lang="fr-FR" dirty="0"/>
              <a:t>ResNet-18 architecture</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A360-E5D2-DFB2-EE96-D850A37FDDD4}"/>
            </a:ext>
          </a:extLst>
        </p:cNvPr>
        <p:cNvGrpSpPr/>
        <p:nvPr/>
      </p:nvGrpSpPr>
      <p:grpSpPr>
        <a:xfrm>
          <a:off x="0" y="0"/>
          <a:ext cx="0" cy="0"/>
          <a:chOff x="0" y="0"/>
          <a:chExt cx="0" cy="0"/>
        </a:xfrm>
      </p:grpSpPr>
      <p:sp>
        <p:nvSpPr>
          <p:cNvPr id="14" name="Freeform 2">
            <a:extLst>
              <a:ext uri="{FF2B5EF4-FFF2-40B4-BE49-F238E27FC236}">
                <a16:creationId xmlns:a16="http://schemas.microsoft.com/office/drawing/2014/main" id="{F3E564E7-D3C2-D984-2D58-345190E7F25C}"/>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F80ADAB1-CE1D-2ABF-CB40-1E20500018A8}"/>
              </a:ext>
            </a:extLst>
          </p:cNvPr>
          <p:cNvGrpSpPr/>
          <p:nvPr/>
        </p:nvGrpSpPr>
        <p:grpSpPr>
          <a:xfrm>
            <a:off x="-13950" y="0"/>
            <a:ext cx="18288000" cy="1874361"/>
            <a:chOff x="0" y="0"/>
            <a:chExt cx="9414331" cy="964887"/>
          </a:xfrm>
        </p:grpSpPr>
        <p:sp>
          <p:nvSpPr>
            <p:cNvPr id="3" name="Freeform 3">
              <a:extLst>
                <a:ext uri="{FF2B5EF4-FFF2-40B4-BE49-F238E27FC236}">
                  <a16:creationId xmlns:a16="http://schemas.microsoft.com/office/drawing/2014/main" id="{21D636E7-07F8-7FFD-7DC4-9F9FDE87E308}"/>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4B2EB57F-2A37-E935-F6B3-F3CCE3D24FDC}"/>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CA70890E-DA6F-14D3-77CE-62762E0D22C0}"/>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0D92F5FE-DC6B-1834-D09E-8ADE96519CBD}"/>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8E0DEACF-7241-5D32-E620-AEB515731429}"/>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3BBA9E91-A1A3-B7DD-A468-C15B88ECF4A6}"/>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8EA8B673-2D38-44F4-FE16-33DB0A925E97}"/>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16691BA9-E9C0-3CE6-A859-945E75BE8339}"/>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72308364-F8CC-2B1B-331C-BD5C26C3CCD5}"/>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25C740BD-E510-6DC4-13BD-EDC54A56BC56}"/>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5</a:t>
            </a:r>
          </a:p>
        </p:txBody>
      </p:sp>
      <p:sp>
        <p:nvSpPr>
          <p:cNvPr id="13" name="Freeform 13">
            <a:extLst>
              <a:ext uri="{FF2B5EF4-FFF2-40B4-BE49-F238E27FC236}">
                <a16:creationId xmlns:a16="http://schemas.microsoft.com/office/drawing/2014/main" id="{CCA08086-8A17-CDC5-869E-3BFA2E4A7FA5}"/>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3"/>
            <a:stretch>
              <a:fillRect/>
            </a:stretch>
          </a:blipFill>
        </p:spPr>
        <p:txBody>
          <a:bodyPr/>
          <a:lstStyle/>
          <a:p>
            <a:endParaRPr lang="fr-FR"/>
          </a:p>
        </p:txBody>
      </p:sp>
      <p:sp>
        <p:nvSpPr>
          <p:cNvPr id="15" name="Freeform 4">
            <a:extLst>
              <a:ext uri="{FF2B5EF4-FFF2-40B4-BE49-F238E27FC236}">
                <a16:creationId xmlns:a16="http://schemas.microsoft.com/office/drawing/2014/main" id="{B70D8847-0B96-5EFA-FC58-31ACF976FFB4}"/>
              </a:ext>
            </a:extLst>
          </p:cNvPr>
          <p:cNvSpPr/>
          <p:nvPr/>
        </p:nvSpPr>
        <p:spPr>
          <a:xfrm>
            <a:off x="16611600" y="190500"/>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4"/>
            <a:stretch>
              <a:fillRect/>
            </a:stretch>
          </a:blipFill>
        </p:spPr>
        <p:txBody>
          <a:bodyPr/>
          <a:lstStyle/>
          <a:p>
            <a:endParaRPr lang="fr-FR" dirty="0"/>
          </a:p>
        </p:txBody>
      </p:sp>
    </p:spTree>
    <p:extLst>
      <p:ext uri="{BB962C8B-B14F-4D97-AF65-F5344CB8AC3E}">
        <p14:creationId xmlns:p14="http://schemas.microsoft.com/office/powerpoint/2010/main" val="166686093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DF40F-B6C4-439C-7616-200F46D34B71}"/>
            </a:ext>
          </a:extLst>
        </p:cNvPr>
        <p:cNvGrpSpPr/>
        <p:nvPr/>
      </p:nvGrpSpPr>
      <p:grpSpPr>
        <a:xfrm>
          <a:off x="0" y="0"/>
          <a:ext cx="0" cy="0"/>
          <a:chOff x="0" y="0"/>
          <a:chExt cx="0" cy="0"/>
        </a:xfrm>
      </p:grpSpPr>
      <p:sp>
        <p:nvSpPr>
          <p:cNvPr id="14" name="Freeform 2">
            <a:extLst>
              <a:ext uri="{FF2B5EF4-FFF2-40B4-BE49-F238E27FC236}">
                <a16:creationId xmlns:a16="http://schemas.microsoft.com/office/drawing/2014/main" id="{D64212E4-76BE-DB49-81C6-8C5F17AD77A6}"/>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7492615E-3061-CFCB-3DF5-8F4E2857B7A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A911EB3B-44BA-D20E-F0D8-A16C294A42D7}"/>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235B558C-E402-617A-B87D-8E27103019E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C6FBA718-AFC3-D9C3-85E0-1DB41C21711C}"/>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3C2AC1EB-1AAB-E840-A201-F7DD1661A7E8}"/>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499E188C-EC44-6ED0-B341-3FB1B176C2CF}"/>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0B77395C-3630-DE41-362C-1B081F09FEDF}"/>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7958311C-9A0A-E6F2-DB85-DA378B643B2A}"/>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FBBC4AF3-7A11-F34F-B322-68A633387997}"/>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1941706F-9BD3-6D93-6975-425E667AECB0}"/>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6A923E5D-77D8-859F-D93C-457983D6616A}"/>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6</a:t>
            </a:r>
          </a:p>
        </p:txBody>
      </p:sp>
      <p:sp>
        <p:nvSpPr>
          <p:cNvPr id="13" name="Freeform 13">
            <a:extLst>
              <a:ext uri="{FF2B5EF4-FFF2-40B4-BE49-F238E27FC236}">
                <a16:creationId xmlns:a16="http://schemas.microsoft.com/office/drawing/2014/main" id="{FF6DA75E-6B96-DEA8-F2C4-72980C686B21}"/>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3"/>
            <a:stretch>
              <a:fillRect/>
            </a:stretch>
          </a:blipFill>
        </p:spPr>
        <p:txBody>
          <a:bodyPr/>
          <a:lstStyle/>
          <a:p>
            <a:endParaRPr lang="fr-FR"/>
          </a:p>
        </p:txBody>
      </p:sp>
      <p:sp>
        <p:nvSpPr>
          <p:cNvPr id="15" name="Freeform 4">
            <a:extLst>
              <a:ext uri="{FF2B5EF4-FFF2-40B4-BE49-F238E27FC236}">
                <a16:creationId xmlns:a16="http://schemas.microsoft.com/office/drawing/2014/main" id="{8653DF32-464E-754F-4C2F-6A8769910899}"/>
              </a:ext>
            </a:extLst>
          </p:cNvPr>
          <p:cNvSpPr/>
          <p:nvPr/>
        </p:nvSpPr>
        <p:spPr>
          <a:xfrm>
            <a:off x="16611600" y="190500"/>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4"/>
            <a:stretch>
              <a:fillRect/>
            </a:stretch>
          </a:blipFill>
        </p:spPr>
        <p:txBody>
          <a:bodyPr/>
          <a:lstStyle/>
          <a:p>
            <a:endParaRPr lang="fr-FR" dirty="0"/>
          </a:p>
        </p:txBody>
      </p:sp>
    </p:spTree>
    <p:extLst>
      <p:ext uri="{BB962C8B-B14F-4D97-AF65-F5344CB8AC3E}">
        <p14:creationId xmlns:p14="http://schemas.microsoft.com/office/powerpoint/2010/main" val="32158573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DAB8E-9C90-E81E-7CD2-588D846F01B1}"/>
            </a:ext>
          </a:extLst>
        </p:cNvPr>
        <p:cNvGrpSpPr/>
        <p:nvPr/>
      </p:nvGrpSpPr>
      <p:grpSpPr>
        <a:xfrm>
          <a:off x="0" y="0"/>
          <a:ext cx="0" cy="0"/>
          <a:chOff x="0" y="0"/>
          <a:chExt cx="0" cy="0"/>
        </a:xfrm>
      </p:grpSpPr>
      <p:sp>
        <p:nvSpPr>
          <p:cNvPr id="14" name="Freeform 2">
            <a:extLst>
              <a:ext uri="{FF2B5EF4-FFF2-40B4-BE49-F238E27FC236}">
                <a16:creationId xmlns:a16="http://schemas.microsoft.com/office/drawing/2014/main" id="{A7A54FA5-5BC0-1A21-9F55-F8097A1D6295}"/>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C8350B9D-04B1-6A56-3679-CB647B1B225E}"/>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C17CC34D-701E-D174-B52E-8C8FE2CF05F7}"/>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52CB53F2-95BA-40E8-A6F0-FB7F769AF8E9}"/>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F6C8CE58-63B0-00AE-D23C-7C706EBFD57A}"/>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69517F42-11B3-FB70-86D1-61DA9F5A42DE}"/>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4E8E5334-23C3-0DAF-A757-0B089E40D22C}"/>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6C18F06A-B6BE-2065-B5FC-AB73ED124805}"/>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F8427E9A-3CB1-34F4-1F47-19EE4D797F9C}"/>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639E9DA8-C5CD-0FD5-CEA4-21E680B8718A}"/>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7CA269EA-67E1-4A0E-EC02-56EC82F2F81E}"/>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578BE31E-69EF-8B6A-8CC0-69DE1B6B2284}"/>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7</a:t>
            </a:r>
          </a:p>
        </p:txBody>
      </p:sp>
      <p:sp>
        <p:nvSpPr>
          <p:cNvPr id="13" name="Freeform 13">
            <a:extLst>
              <a:ext uri="{FF2B5EF4-FFF2-40B4-BE49-F238E27FC236}">
                <a16:creationId xmlns:a16="http://schemas.microsoft.com/office/drawing/2014/main" id="{840ECD40-D23F-9FDE-3A1F-7668FE1195A7}"/>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3"/>
            <a:stretch>
              <a:fillRect/>
            </a:stretch>
          </a:blipFill>
        </p:spPr>
        <p:txBody>
          <a:bodyPr/>
          <a:lstStyle/>
          <a:p>
            <a:endParaRPr lang="fr-FR"/>
          </a:p>
        </p:txBody>
      </p:sp>
      <p:sp>
        <p:nvSpPr>
          <p:cNvPr id="15" name="Freeform 4">
            <a:extLst>
              <a:ext uri="{FF2B5EF4-FFF2-40B4-BE49-F238E27FC236}">
                <a16:creationId xmlns:a16="http://schemas.microsoft.com/office/drawing/2014/main" id="{F9C34285-F15A-1114-51B3-EA7B7A6E04FA}"/>
              </a:ext>
            </a:extLst>
          </p:cNvPr>
          <p:cNvSpPr/>
          <p:nvPr/>
        </p:nvSpPr>
        <p:spPr>
          <a:xfrm>
            <a:off x="16611600" y="190500"/>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4"/>
            <a:stretch>
              <a:fillRect/>
            </a:stretch>
          </a:blipFill>
        </p:spPr>
        <p:txBody>
          <a:bodyPr/>
          <a:lstStyle/>
          <a:p>
            <a:endParaRPr lang="fr-FR" dirty="0"/>
          </a:p>
        </p:txBody>
      </p:sp>
    </p:spTree>
    <p:extLst>
      <p:ext uri="{BB962C8B-B14F-4D97-AF65-F5344CB8AC3E}">
        <p14:creationId xmlns:p14="http://schemas.microsoft.com/office/powerpoint/2010/main" val="212980592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BD6AB9D9-2DE1-8631-B0EC-6E00571FD687}"/>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txBody>
          <a:bodyPr/>
          <a:lstStyle/>
          <a:p>
            <a:endParaRPr lang="fr-FR"/>
          </a:p>
        </p:txBody>
      </p:sp>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Results</a:t>
            </a:r>
          </a:p>
        </p:txBody>
      </p:sp>
      <p:sp>
        <p:nvSpPr>
          <p:cNvPr id="6" name="TextBox 6"/>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8</a:t>
            </a:r>
          </a:p>
        </p:txBody>
      </p:sp>
      <p:graphicFrame>
        <p:nvGraphicFramePr>
          <p:cNvPr id="7" name="Tableau 6">
            <a:extLst>
              <a:ext uri="{FF2B5EF4-FFF2-40B4-BE49-F238E27FC236}">
                <a16:creationId xmlns:a16="http://schemas.microsoft.com/office/drawing/2014/main" id="{B5FACF4C-4868-D2EB-0DC9-03CEDE6925D9}"/>
              </a:ext>
            </a:extLst>
          </p:cNvPr>
          <p:cNvGraphicFramePr>
            <a:graphicFrameLocks noGrp="1"/>
          </p:cNvGraphicFramePr>
          <p:nvPr>
            <p:extLst>
              <p:ext uri="{D42A27DB-BD31-4B8C-83A1-F6EECF244321}">
                <p14:modId xmlns:p14="http://schemas.microsoft.com/office/powerpoint/2010/main" val="4065470215"/>
              </p:ext>
            </p:extLst>
          </p:nvPr>
        </p:nvGraphicFramePr>
        <p:xfrm>
          <a:off x="1028700" y="3162300"/>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Recall</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r" defTabSz="914400" rtl="0" eaLnBrk="1" fontAlgn="b" latinLnBrk="0" hangingPunct="1"/>
                      <a:r>
                        <a:rPr lang="fr-FR" sz="2800" kern="1200" dirty="0">
                          <a:solidFill>
                            <a:schemeClr val="dk1"/>
                          </a:solidFill>
                          <a:latin typeface="+mn-lt"/>
                          <a:ea typeface="+mn-ea"/>
                          <a:cs typeface="+mn-cs"/>
                        </a:rPr>
                        <a:t>97,47%</a:t>
                      </a: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a:solidFill>
                            <a:schemeClr val="dk1"/>
                          </a:solidFill>
                          <a:latin typeface="+mn-lt"/>
                          <a:ea typeface="+mn-ea"/>
                          <a:cs typeface="+mn-cs"/>
                        </a:rPr>
                        <a:t>MobileNet-v2</a:t>
                      </a:r>
                    </a:p>
                  </a:txBody>
                  <a:tcPr marL="9525" marR="9525" marT="9525" marB="0" anchor="b"/>
                </a:tc>
                <a:tc>
                  <a:txBody>
                    <a:bodyPr/>
                    <a:lstStyle/>
                    <a:p>
                      <a:pPr algn="r" fontAlgn="b"/>
                      <a:r>
                        <a:rPr lang="fr-FR" sz="2800" kern="1200" dirty="0">
                          <a:solidFill>
                            <a:schemeClr val="dk1"/>
                          </a:solidFill>
                          <a:latin typeface="+mn-lt"/>
                          <a:ea typeface="+mn-ea"/>
                          <a:cs typeface="+mn-cs"/>
                        </a:rPr>
                        <a:t>97,15%</a:t>
                      </a: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r" defTabSz="914400" rtl="0" eaLnBrk="1" fontAlgn="b" latinLnBrk="0" hangingPunct="1"/>
                      <a:r>
                        <a:rPr lang="fr-FR" sz="2800" kern="1200" dirty="0">
                          <a:solidFill>
                            <a:schemeClr val="dk1"/>
                          </a:solidFill>
                          <a:latin typeface="+mn-lt"/>
                          <a:ea typeface="+mn-ea"/>
                          <a:cs typeface="+mn-cs"/>
                        </a:rPr>
                        <a:t>98,89%</a:t>
                      </a:r>
                    </a:p>
                  </a:txBody>
                  <a:tcPr marL="9525" marR="9525" marT="9525" marB="0" anchor="b"/>
                </a:tc>
                <a:extLst>
                  <a:ext uri="{0D108BD9-81ED-4DB2-BD59-A6C34878D82A}">
                    <a16:rowId xmlns:a16="http://schemas.microsoft.com/office/drawing/2014/main" val="1733907223"/>
                  </a:ext>
                </a:extLst>
              </a:tr>
            </a:tbl>
          </a:graphicData>
        </a:graphic>
      </p:graphicFrame>
      <p:graphicFrame>
        <p:nvGraphicFramePr>
          <p:cNvPr id="10" name="Tableau 9">
            <a:extLst>
              <a:ext uri="{FF2B5EF4-FFF2-40B4-BE49-F238E27FC236}">
                <a16:creationId xmlns:a16="http://schemas.microsoft.com/office/drawing/2014/main" id="{C583F843-D72C-60A1-4D7F-47A7F0158E40}"/>
              </a:ext>
            </a:extLst>
          </p:cNvPr>
          <p:cNvGraphicFramePr>
            <a:graphicFrameLocks noGrp="1"/>
          </p:cNvGraphicFramePr>
          <p:nvPr>
            <p:extLst>
              <p:ext uri="{D42A27DB-BD31-4B8C-83A1-F6EECF244321}">
                <p14:modId xmlns:p14="http://schemas.microsoft.com/office/powerpoint/2010/main" val="3647016775"/>
              </p:ext>
            </p:extLst>
          </p:nvPr>
        </p:nvGraphicFramePr>
        <p:xfrm>
          <a:off x="1028700" y="5322729"/>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Precision</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r" defTabSz="914400" rtl="0" eaLnBrk="1" fontAlgn="b" latinLnBrk="0" hangingPunct="1"/>
                      <a:r>
                        <a:rPr lang="fr-FR" sz="2800" kern="1200" dirty="0">
                          <a:solidFill>
                            <a:schemeClr val="dk1"/>
                          </a:solidFill>
                          <a:latin typeface="+mn-lt"/>
                          <a:ea typeface="+mn-ea"/>
                          <a:cs typeface="+mn-cs"/>
                        </a:rPr>
                        <a:t>97,44%</a:t>
                      </a: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a:solidFill>
                            <a:schemeClr val="dk1"/>
                          </a:solidFill>
                          <a:latin typeface="+mn-lt"/>
                          <a:ea typeface="+mn-ea"/>
                          <a:cs typeface="+mn-cs"/>
                        </a:rPr>
                        <a:t>MobileNet-v2</a:t>
                      </a:r>
                    </a:p>
                  </a:txBody>
                  <a:tcPr marL="9525" marR="9525" marT="9525" marB="0" anchor="b"/>
                </a:tc>
                <a:tc>
                  <a:txBody>
                    <a:bodyPr/>
                    <a:lstStyle/>
                    <a:p>
                      <a:pPr algn="r" fontAlgn="b"/>
                      <a:r>
                        <a:rPr lang="fr-FR" sz="2800" kern="1200" dirty="0">
                          <a:solidFill>
                            <a:schemeClr val="dk1"/>
                          </a:solidFill>
                          <a:latin typeface="+mn-lt"/>
                          <a:ea typeface="+mn-ea"/>
                          <a:cs typeface="+mn-cs"/>
                        </a:rPr>
                        <a:t>97,65%</a:t>
                      </a: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r" defTabSz="914400" rtl="0" eaLnBrk="1" fontAlgn="b" latinLnBrk="0" hangingPunct="1"/>
                      <a:r>
                        <a:rPr lang="fr-FR" sz="2800" kern="1200" dirty="0">
                          <a:solidFill>
                            <a:schemeClr val="dk1"/>
                          </a:solidFill>
                          <a:latin typeface="+mn-lt"/>
                          <a:ea typeface="+mn-ea"/>
                          <a:cs typeface="+mn-cs"/>
                        </a:rPr>
                        <a:t>98,86%</a:t>
                      </a:r>
                    </a:p>
                  </a:txBody>
                  <a:tcPr marL="9525" marR="9525" marT="9525" marB="0" anchor="b"/>
                </a:tc>
                <a:extLst>
                  <a:ext uri="{0D108BD9-81ED-4DB2-BD59-A6C34878D82A}">
                    <a16:rowId xmlns:a16="http://schemas.microsoft.com/office/drawing/2014/main" val="1733907223"/>
                  </a:ext>
                </a:extLst>
              </a:tr>
            </a:tbl>
          </a:graphicData>
        </a:graphic>
      </p:graphicFrame>
      <p:graphicFrame>
        <p:nvGraphicFramePr>
          <p:cNvPr id="11" name="Tableau 10">
            <a:extLst>
              <a:ext uri="{FF2B5EF4-FFF2-40B4-BE49-F238E27FC236}">
                <a16:creationId xmlns:a16="http://schemas.microsoft.com/office/drawing/2014/main" id="{5CC86B11-8C9E-D32F-3469-74383C3B2A50}"/>
              </a:ext>
            </a:extLst>
          </p:cNvPr>
          <p:cNvGraphicFramePr>
            <a:graphicFrameLocks noGrp="1"/>
          </p:cNvGraphicFramePr>
          <p:nvPr>
            <p:extLst>
              <p:ext uri="{D42A27DB-BD31-4B8C-83A1-F6EECF244321}">
                <p14:modId xmlns:p14="http://schemas.microsoft.com/office/powerpoint/2010/main" val="2613674808"/>
              </p:ext>
            </p:extLst>
          </p:nvPr>
        </p:nvGraphicFramePr>
        <p:xfrm>
          <a:off x="1028700" y="7465695"/>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Hmean</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r" defTabSz="914400" rtl="0" eaLnBrk="1" fontAlgn="b" latinLnBrk="0" hangingPunct="1"/>
                      <a:r>
                        <a:rPr lang="fr-FR" sz="2800" kern="1200" dirty="0">
                          <a:solidFill>
                            <a:schemeClr val="dk1"/>
                          </a:solidFill>
                          <a:latin typeface="+mn-lt"/>
                          <a:ea typeface="+mn-ea"/>
                          <a:cs typeface="+mn-cs"/>
                        </a:rPr>
                        <a:t>97,46%</a:t>
                      </a: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a:solidFill>
                            <a:schemeClr val="dk1"/>
                          </a:solidFill>
                          <a:latin typeface="+mn-lt"/>
                          <a:ea typeface="+mn-ea"/>
                          <a:cs typeface="+mn-cs"/>
                        </a:rPr>
                        <a:t>MobileNet-v2</a:t>
                      </a:r>
                    </a:p>
                  </a:txBody>
                  <a:tcPr marL="9525" marR="9525" marT="9525" marB="0" anchor="b"/>
                </a:tc>
                <a:tc>
                  <a:txBody>
                    <a:bodyPr/>
                    <a:lstStyle/>
                    <a:p>
                      <a:pPr algn="r" fontAlgn="b"/>
                      <a:r>
                        <a:rPr lang="fr-FR" sz="2800" kern="1200" dirty="0">
                          <a:solidFill>
                            <a:schemeClr val="dk1"/>
                          </a:solidFill>
                          <a:latin typeface="+mn-lt"/>
                          <a:ea typeface="+mn-ea"/>
                          <a:cs typeface="+mn-cs"/>
                        </a:rPr>
                        <a:t>97,39%</a:t>
                      </a: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r" defTabSz="914400" rtl="0" eaLnBrk="1" fontAlgn="b" latinLnBrk="0" hangingPunct="1"/>
                      <a:r>
                        <a:rPr lang="fr-FR" sz="2800" kern="1200" dirty="0">
                          <a:solidFill>
                            <a:schemeClr val="dk1"/>
                          </a:solidFill>
                          <a:latin typeface="+mn-lt"/>
                          <a:ea typeface="+mn-ea"/>
                          <a:cs typeface="+mn-cs"/>
                        </a:rPr>
                        <a:t>98,88%</a:t>
                      </a:r>
                    </a:p>
                  </a:txBody>
                  <a:tcPr marL="9525" marR="9525" marT="9525" marB="0" anchor="b"/>
                </a:tc>
                <a:extLst>
                  <a:ext uri="{0D108BD9-81ED-4DB2-BD59-A6C34878D82A}">
                    <a16:rowId xmlns:a16="http://schemas.microsoft.com/office/drawing/2014/main" val="1733907223"/>
                  </a:ext>
                </a:extLst>
              </a:tr>
            </a:tbl>
          </a:graphicData>
        </a:graphic>
      </p:graphicFrame>
      <p:sp>
        <p:nvSpPr>
          <p:cNvPr id="9" name="Freeform 4">
            <a:extLst>
              <a:ext uri="{FF2B5EF4-FFF2-40B4-BE49-F238E27FC236}">
                <a16:creationId xmlns:a16="http://schemas.microsoft.com/office/drawing/2014/main" id="{CEF8C51D-5885-6E0A-7706-ADDEEFDEAA75}"/>
              </a:ext>
            </a:extLst>
          </p:cNvPr>
          <p:cNvSpPr/>
          <p:nvPr/>
        </p:nvSpPr>
        <p:spPr>
          <a:xfrm>
            <a:off x="16611600" y="190500"/>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4"/>
            <a:stretch>
              <a:fillRect/>
            </a:stretch>
          </a:blipFill>
        </p:spPr>
        <p:txBody>
          <a:bodyPr/>
          <a:lstStyle/>
          <a:p>
            <a:endParaRPr lang="fr-FR" dirty="0"/>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7382E-53CB-4FD6-5FA5-EAAEA9FA0107}"/>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466621FF-4CFE-5C67-5300-7E2BE58F9DBE}"/>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2" name="Group 2">
            <a:extLst>
              <a:ext uri="{FF2B5EF4-FFF2-40B4-BE49-F238E27FC236}">
                <a16:creationId xmlns:a16="http://schemas.microsoft.com/office/drawing/2014/main" id="{EFF54C9F-43BC-3EFF-1FEA-795A99B62375}"/>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C8CFD182-28BF-831C-C8AF-38431EA0AE90}"/>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A4B92165-C7D0-A55E-5DAE-9B71E99FB64D}"/>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1EC5A001-FE62-B240-8E6F-5B5181191A87}"/>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E02FB12B-E9DF-D337-C1D1-4502BE51D9F0}"/>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9</a:t>
            </a:r>
          </a:p>
        </p:txBody>
      </p:sp>
      <p:sp>
        <p:nvSpPr>
          <p:cNvPr id="8" name="TextBox 12">
            <a:extLst>
              <a:ext uri="{FF2B5EF4-FFF2-40B4-BE49-F238E27FC236}">
                <a16:creationId xmlns:a16="http://schemas.microsoft.com/office/drawing/2014/main" id="{C41EA354-CE6F-5D0C-A8A0-3F8928295871}"/>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a:solidFill>
                  <a:srgbClr val="101010"/>
                </a:solidFill>
                <a:latin typeface="Montserrat Bold"/>
                <a:ea typeface="Montserrat Bold"/>
                <a:cs typeface="Montserrat Bold"/>
                <a:sym typeface="Montserrat Bold"/>
              </a:rPr>
              <a:t>ResNet-18</a:t>
            </a:r>
          </a:p>
        </p:txBody>
      </p:sp>
      <p:pic>
        <p:nvPicPr>
          <p:cNvPr id="14" name="Image 13" descr="Une image contenant texte, capture d’écran, diagramme, nombre">
            <a:extLst>
              <a:ext uri="{FF2B5EF4-FFF2-40B4-BE49-F238E27FC236}">
                <a16:creationId xmlns:a16="http://schemas.microsoft.com/office/drawing/2014/main" id="{50682484-3EA2-99FF-BEF6-81FFEEBA138C}"/>
              </a:ext>
            </a:extLst>
          </p:cNvPr>
          <p:cNvPicPr>
            <a:picLocks noChangeAspect="1"/>
          </p:cNvPicPr>
          <p:nvPr/>
        </p:nvPicPr>
        <p:blipFill>
          <a:blip r:embed="rId3">
            <a:extLst>
              <a:ext uri="{28A0092B-C50C-407E-A947-70E740481C1C}">
                <a14:useLocalDpi xmlns:a14="http://schemas.microsoft.com/office/drawing/2010/main" val="0"/>
              </a:ext>
            </a:extLst>
          </a:blip>
          <a:srcRect l="1325" t="6139" r="11717" b="5453"/>
          <a:stretch/>
        </p:blipFill>
        <p:spPr>
          <a:xfrm>
            <a:off x="9644937" y="3086099"/>
            <a:ext cx="7195263" cy="5486401"/>
          </a:xfrm>
          <a:prstGeom prst="rect">
            <a:avLst/>
          </a:prstGeom>
        </p:spPr>
      </p:pic>
      <p:sp>
        <p:nvSpPr>
          <p:cNvPr id="11" name="TextBox 12">
            <a:extLst>
              <a:ext uri="{FF2B5EF4-FFF2-40B4-BE49-F238E27FC236}">
                <a16:creationId xmlns:a16="http://schemas.microsoft.com/office/drawing/2014/main" id="{19169F2D-6225-B168-DBAC-4129EA144910}"/>
              </a:ext>
            </a:extLst>
          </p:cNvPr>
          <p:cNvSpPr txBox="1"/>
          <p:nvPr/>
        </p:nvSpPr>
        <p:spPr>
          <a:xfrm>
            <a:off x="752139" y="3798679"/>
            <a:ext cx="8673780" cy="4061240"/>
          </a:xfrm>
          <a:prstGeom prst="rect">
            <a:avLst/>
          </a:prstGeom>
        </p:spPr>
        <p:txBody>
          <a:bodyPr wrap="square" lIns="0" tIns="0" rIns="0" bIns="0" rtlCol="0" anchor="t">
            <a:spAutoFit/>
          </a:bodyPr>
          <a:lstStyle/>
          <a:p>
            <a:pPr marL="342900" indent="-342900" algn="just">
              <a:lnSpc>
                <a:spcPts val="2930"/>
              </a:lnSpc>
              <a:buFont typeface="Wingdings" panose="05000000000000000000" pitchFamily="2" charset="2"/>
              <a:buChar char="Ø"/>
            </a:pPr>
            <a:r>
              <a:rPr lang="en-US" sz="2000" dirty="0">
                <a:solidFill>
                  <a:srgbClr val="101010"/>
                </a:solidFill>
                <a:latin typeface="Montserrat" panose="00000500000000000000" pitchFamily="2" charset="0"/>
              </a:rPr>
              <a:t>Classes with the best performances:</a:t>
            </a:r>
          </a:p>
          <a:p>
            <a:pPr marL="800100" lvl="1" indent="-342900" algn="just">
              <a:lnSpc>
                <a:spcPts val="2930"/>
              </a:lnSpc>
              <a:buFont typeface="Arial" panose="020B0604020202020204" pitchFamily="34" charset="0"/>
              <a:buChar char="•"/>
            </a:pPr>
            <a:r>
              <a:rPr lang="en-US" sz="2000" dirty="0">
                <a:solidFill>
                  <a:srgbClr val="101010"/>
                </a:solidFill>
                <a:latin typeface="Montserrat" panose="00000500000000000000" pitchFamily="2" charset="0"/>
              </a:rPr>
              <a:t>"No Tumor" and "Pituitary" are perfectly handled with near perfect precision and recall. This shows that the model is very reliable in detecting these two categories.</a:t>
            </a:r>
          </a:p>
          <a:p>
            <a:pPr marL="342900" indent="-342900" algn="just">
              <a:lnSpc>
                <a:spcPts val="2930"/>
              </a:lnSpc>
              <a:buFont typeface="Wingdings" panose="05000000000000000000" pitchFamily="2" charset="2"/>
              <a:buChar char="Ø"/>
            </a:pPr>
            <a:r>
              <a:rPr lang="en-US" sz="2000" dirty="0">
                <a:solidFill>
                  <a:srgbClr val="101010"/>
                </a:solidFill>
                <a:latin typeface="Montserrat" panose="00000500000000000000" pitchFamily="2" charset="0"/>
              </a:rPr>
              <a:t>Class with average performance:</a:t>
            </a:r>
          </a:p>
          <a:p>
            <a:pPr marL="800100" lvl="1" indent="-342900" algn="just">
              <a:lnSpc>
                <a:spcPts val="2930"/>
              </a:lnSpc>
              <a:buFont typeface="Arial" panose="020B0604020202020204" pitchFamily="34" charset="0"/>
              <a:buChar char="•"/>
            </a:pPr>
            <a:r>
              <a:rPr lang="en-US" sz="2000" dirty="0">
                <a:solidFill>
                  <a:srgbClr val="101010"/>
                </a:solidFill>
                <a:latin typeface="Montserrat" panose="00000500000000000000" pitchFamily="2" charset="0"/>
              </a:rPr>
              <a:t>"Meningioma" shows a slight weakness, with some confusions with other classes. These errors could be due to visual similarity or close features of other tumor types in the images.</a:t>
            </a:r>
          </a:p>
          <a:p>
            <a:pPr marL="342900" indent="-342900" algn="just">
              <a:lnSpc>
                <a:spcPts val="2930"/>
              </a:lnSpc>
              <a:buFont typeface="Wingdings" panose="05000000000000000000" pitchFamily="2" charset="2"/>
              <a:buChar char="Ø"/>
            </a:pPr>
            <a:r>
              <a:rPr lang="en-US" sz="2000" dirty="0">
                <a:solidFill>
                  <a:srgbClr val="101010"/>
                </a:solidFill>
                <a:latin typeface="Montserrat" panose="00000500000000000000" pitchFamily="2" charset="0"/>
              </a:rPr>
              <a:t>Class well handled:</a:t>
            </a:r>
          </a:p>
          <a:p>
            <a:pPr marL="914400" lvl="1" indent="-457200" algn="just">
              <a:lnSpc>
                <a:spcPts val="2930"/>
              </a:lnSpc>
              <a:buFont typeface="Arial" panose="020B0604020202020204" pitchFamily="34" charset="0"/>
              <a:buChar char="•"/>
            </a:pPr>
            <a:r>
              <a:rPr lang="en-US" sz="2000" dirty="0">
                <a:solidFill>
                  <a:srgbClr val="101010"/>
                </a:solidFill>
                <a:latin typeface="Montserrat" panose="00000500000000000000" pitchFamily="2" charset="0"/>
              </a:rPr>
              <a:t>"Glioma" is well handled, with a very low error rate.</a:t>
            </a:r>
            <a:endParaRPr lang="en-US" sz="2000" dirty="0">
              <a:solidFill>
                <a:srgbClr val="101010"/>
              </a:solidFill>
              <a:latin typeface="Montserrat" panose="00000500000000000000" pitchFamily="2" charset="0"/>
              <a:ea typeface="Montserrat Bold"/>
              <a:cs typeface="Montserrat Bold"/>
              <a:sym typeface="Montserrat Bold"/>
            </a:endParaRPr>
          </a:p>
        </p:txBody>
      </p:sp>
      <p:sp>
        <p:nvSpPr>
          <p:cNvPr id="12" name="Freeform 4">
            <a:extLst>
              <a:ext uri="{FF2B5EF4-FFF2-40B4-BE49-F238E27FC236}">
                <a16:creationId xmlns:a16="http://schemas.microsoft.com/office/drawing/2014/main" id="{2B8DCB4D-A4E6-F8D9-5178-5B3961CEC241}"/>
              </a:ext>
            </a:extLst>
          </p:cNvPr>
          <p:cNvSpPr/>
          <p:nvPr/>
        </p:nvSpPr>
        <p:spPr>
          <a:xfrm>
            <a:off x="16611600" y="190500"/>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4"/>
            <a:stretch>
              <a:fillRect/>
            </a:stretch>
          </a:blipFill>
        </p:spPr>
        <p:txBody>
          <a:bodyPr/>
          <a:lstStyle/>
          <a:p>
            <a:endParaRPr lang="fr-FR" dirty="0"/>
          </a:p>
        </p:txBody>
      </p:sp>
    </p:spTree>
    <p:extLst>
      <p:ext uri="{BB962C8B-B14F-4D97-AF65-F5344CB8AC3E}">
        <p14:creationId xmlns:p14="http://schemas.microsoft.com/office/powerpoint/2010/main" val="925579102"/>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933</TotalTime>
  <Words>2329</Words>
  <Application>Microsoft Office PowerPoint</Application>
  <PresentationFormat>Personnalisé</PresentationFormat>
  <Paragraphs>220</Paragraphs>
  <Slides>24</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24</vt:i4>
      </vt:variant>
    </vt:vector>
  </HeadingPairs>
  <TitlesOfParts>
    <vt:vector size="35" baseType="lpstr">
      <vt:lpstr>Open Sans</vt:lpstr>
      <vt:lpstr>Arial</vt:lpstr>
      <vt:lpstr>Roboto Bold</vt:lpstr>
      <vt:lpstr>Montserrat Medium</vt:lpstr>
      <vt:lpstr>Calibri</vt:lpstr>
      <vt:lpstr>Montserrat</vt:lpstr>
      <vt:lpstr>Aptos</vt:lpstr>
      <vt:lpstr>Montserrat Bold</vt:lpstr>
      <vt:lpstr>Wingdings</vt:lpstr>
      <vt:lpstr>Aptos Narrow</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COLABS</dc:title>
  <cp:lastModifiedBy>Lucas Landy</cp:lastModifiedBy>
  <cp:revision>26</cp:revision>
  <dcterms:created xsi:type="dcterms:W3CDTF">2006-08-16T00:00:00Z</dcterms:created>
  <dcterms:modified xsi:type="dcterms:W3CDTF">2025-01-26T04:49:35Z</dcterms:modified>
  <dc:identifier>DAGcuQeG1Yk</dc:identifier>
</cp:coreProperties>
</file>